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40" r:id="rId5"/>
    <p:sldId id="260" r:id="rId6"/>
    <p:sldId id="258" r:id="rId7"/>
    <p:sldId id="335" r:id="rId8"/>
    <p:sldId id="326" r:id="rId9"/>
    <p:sldId id="261" r:id="rId10"/>
    <p:sldId id="309" r:id="rId11"/>
    <p:sldId id="328" r:id="rId12"/>
    <p:sldId id="324" r:id="rId13"/>
    <p:sldId id="320" r:id="rId14"/>
    <p:sldId id="322" r:id="rId15"/>
    <p:sldId id="321" r:id="rId16"/>
    <p:sldId id="334" r:id="rId17"/>
    <p:sldId id="333" r:id="rId18"/>
    <p:sldId id="262" r:id="rId19"/>
    <p:sldId id="263" r:id="rId20"/>
    <p:sldId id="269" r:id="rId21"/>
    <p:sldId id="265" r:id="rId22"/>
    <p:sldId id="330" r:id="rId23"/>
    <p:sldId id="271" r:id="rId24"/>
    <p:sldId id="273" r:id="rId25"/>
    <p:sldId id="272" r:id="rId26"/>
    <p:sldId id="331" r:id="rId27"/>
    <p:sldId id="275" r:id="rId28"/>
    <p:sldId id="323" r:id="rId29"/>
    <p:sldId id="313" r:id="rId30"/>
    <p:sldId id="312" r:id="rId31"/>
    <p:sldId id="311" r:id="rId32"/>
    <p:sldId id="310" r:id="rId33"/>
    <p:sldId id="314" r:id="rId34"/>
    <p:sldId id="315" r:id="rId35"/>
    <p:sldId id="316" r:id="rId36"/>
    <p:sldId id="317" r:id="rId37"/>
    <p:sldId id="318" r:id="rId38"/>
    <p:sldId id="319" r:id="rId39"/>
    <p:sldId id="332" r:id="rId40"/>
    <p:sldId id="336" r:id="rId41"/>
    <p:sldId id="285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339" r:id="rId52"/>
    <p:sldId id="296" r:id="rId53"/>
    <p:sldId id="337" r:id="rId54"/>
    <p:sldId id="299" r:id="rId55"/>
    <p:sldId id="298" r:id="rId56"/>
    <p:sldId id="338" r:id="rId57"/>
    <p:sldId id="301" r:id="rId58"/>
    <p:sldId id="325" r:id="rId5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4C00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D358D5-6D80-4FC8-AA13-62D04486B816}" v="36" dt="2022-11-30T13:35:35.3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8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206F37-B6CC-9138-0F85-F7124784D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3D10261-482C-C29E-E04A-824EEAEA4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919130-C310-76D0-9EF4-98901650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149-2FFB-4CAB-9CE7-74BA599AB835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CB7DC9-F474-46FE-75B1-8076B251F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FF8369-FE82-FC38-7127-B625177A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1539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3E1B0C-C5B1-B647-0F3B-EE0E2B08A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1BE40E-5935-9E25-658F-ABC79E0D2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0277B7-3C03-834C-F9E7-A462F537D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149-2FFB-4CAB-9CE7-74BA599AB835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0DA5C9-8967-B8E0-BA83-F1DE0E8B3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8E8F65-C6A0-D404-9F2F-9C23F4E1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201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65C6497-9A28-FDB3-57F4-7ECDE9437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47A8E65-F9C8-677C-E57D-940AF5A366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C81A38-0B56-9375-E8C6-3B2F2E537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149-2FFB-4CAB-9CE7-74BA599AB835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3935AD-E5EC-DDF2-8366-FB5ACF8A3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8A6E22-9234-7481-4839-4BFDABBF2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7938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79B12F-0A0C-F729-D240-996BBE5B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703858-63AB-86FB-CCD4-9D49738DD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F7ED01-E122-E906-F98B-505D3C201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149-2FFB-4CAB-9CE7-74BA599AB835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D01A80-78CF-4E67-A12B-8B57F5B4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F79DDB-2478-4AD5-D1F0-BF229E08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5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D2CA5-6E40-7AE0-264A-6A661548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697D2A-0926-B8EE-B459-2915AEC12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30ACA4-BFF2-C2E2-CF56-D6BF61886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149-2FFB-4CAB-9CE7-74BA599AB835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0498EA-12E9-5D5F-54D3-D18FFE875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5269B6-25B5-37DB-CD80-2F13807B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438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69ACAD-DF39-C1F2-A832-EFC8EA1E3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ECA53E-0E8E-E2E3-BBBB-0443CE219E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036A17-B61A-33A6-0EA3-97EC82710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5663C1-9DB1-E3E6-FA37-98D00477F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149-2FFB-4CAB-9CE7-74BA599AB835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35C0EF-0D3F-91FE-E22A-D1A9194A8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E800B1-1FB4-2614-FF11-48771EB5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69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1E233A-A721-98BF-E289-D2B0D7E8D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FC8B45-F58C-AB98-9FC3-B9BDF3CD0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064F928-8BE8-3429-7C45-FE658ADFD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F938FA1-B721-9322-1138-EFCD3F290D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B6F4ED1-711A-CA17-0615-97C83C3117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F7339B9-C017-82B9-8656-2F7511AE6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149-2FFB-4CAB-9CE7-74BA599AB835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57A0393-BFB9-CCE4-A11D-95E849A2E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9AD589F-D8C0-325E-84F6-F072B156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31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1A4F0-B5B0-5BE1-F351-B3F0A0792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04C728-FA1E-F682-9BC5-0DED220CF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149-2FFB-4CAB-9CE7-74BA599AB835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13D91DE-6EC7-64B3-5A0E-E7678DB08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4A6D04-D338-7938-CD66-000B87457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407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0442EDD-A264-C91D-30BC-2DE708F2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149-2FFB-4CAB-9CE7-74BA599AB835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25D1B7C-231D-E5B4-D386-F2F7D4F45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4BF3E9-1E8E-D170-B284-C33DFAF2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158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F19748-D0D8-8493-D93B-B83D5A97D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856AD0-21DF-D463-A99C-3AE227E12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99FA21-92C2-E9FF-A1E5-30EBC9BBA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9070DF-AA5B-2349-13CD-2F5A772C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149-2FFB-4CAB-9CE7-74BA599AB835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17A9F8-000D-BDCA-2601-CB7B37127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05114D-6CBE-9838-BCC6-2560541AE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262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A06C2-C7AA-A98A-6F6C-33EDC74A6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8DD7848-0463-0F5B-5061-5EE625DFC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319824-C680-EB15-BAE7-6ACDEDAA5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741C9BF-18DE-93DB-527D-E15352FFB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149-2FFB-4CAB-9CE7-74BA599AB835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154CF3-0EE9-1C46-35D7-F0E5FAD20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C30431-46C2-3E74-4361-9FED212D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777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E796FEA-F8A3-949B-5D52-F457F83F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1D9B64-4895-392F-2BC7-034F52428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F0C470-5BC0-B90F-BE85-22380FA80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35149-2FFB-4CAB-9CE7-74BA599AB835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4C5271-0812-FAE4-5E12-A02250595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D17186-F7F4-04D0-EDAA-9A8ED9AD4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62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svg"/><Relationship Id="rId7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image" Target="../media/image37.png"/><Relationship Id="rId4" Type="http://schemas.openxmlformats.org/officeDocument/2006/relationships/image" Target="../media/image12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8.png"/><Relationship Id="rId5" Type="http://schemas.openxmlformats.org/officeDocument/2006/relationships/image" Target="../media/image13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9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13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37.png"/><Relationship Id="rId1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13.png"/><Relationship Id="rId15" Type="http://schemas.openxmlformats.org/officeDocument/2006/relationships/image" Target="../media/image16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37.png"/><Relationship Id="rId1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image" Target="../media/image41.png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13.png"/><Relationship Id="rId15" Type="http://schemas.openxmlformats.org/officeDocument/2006/relationships/image" Target="../media/image42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37.png"/><Relationship Id="rId1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image" Target="../media/image41.png"/><Relationship Id="rId17" Type="http://schemas.openxmlformats.org/officeDocument/2006/relationships/image" Target="../media/image16.png"/><Relationship Id="rId2" Type="http://schemas.openxmlformats.org/officeDocument/2006/relationships/image" Target="../media/image10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13.png"/><Relationship Id="rId15" Type="http://schemas.openxmlformats.org/officeDocument/2006/relationships/image" Target="../media/image42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37.png"/><Relationship Id="rId1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blog/why-discord-is-switching-from-go-to-rust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blog/why-discord-is-switching-from-go-to-rust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oudflare.com/how-we-built-pingora-the-proxy-that-connects-cloudflare-to-the-internet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oudflare.com/how-we-built-pingora-the-proxy-that-connects-cloudflare-to-the-internet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loudflare.com/how-we-built-pingora-the-proxy-that-connects-cloudflare-to-the-internet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586A60-5717-9306-E71D-FD133DB6C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9287" y="1122363"/>
            <a:ext cx="9144000" cy="2387600"/>
          </a:xfrm>
        </p:spPr>
        <p:txBody>
          <a:bodyPr/>
          <a:lstStyle/>
          <a:p>
            <a:pPr algn="l"/>
            <a:r>
              <a:rPr lang="fr-FR" b="1" dirty="0">
                <a:solidFill>
                  <a:srgbClr val="F74C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Rust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EEF4AEA-E193-3D88-CD9C-45FDE8E85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9287" y="3429000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  <a:latin typeface="Roboto Black"/>
                <a:ea typeface="Roboto Black"/>
                <a:cs typeface="Roboto Black"/>
              </a:rPr>
              <a:t>Le langage des 10 prochaines années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2C08F8-E9F2-9130-47C7-4953C1D36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4" y="2572078"/>
            <a:ext cx="1983911" cy="1322608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58AD06E2-3AD9-4760-D5C5-D4584B4B32C5}"/>
              </a:ext>
            </a:extLst>
          </p:cNvPr>
          <p:cNvSpPr txBox="1">
            <a:spLocks/>
          </p:cNvSpPr>
          <p:nvPr/>
        </p:nvSpPr>
        <p:spPr>
          <a:xfrm>
            <a:off x="6156070" y="6222871"/>
            <a:ext cx="5925779" cy="364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6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Adrien Gras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2384F627-D58B-66E9-4D55-D62B95D2BC02}"/>
              </a:ext>
            </a:extLst>
          </p:cNvPr>
          <p:cNvSpPr txBox="1">
            <a:spLocks/>
          </p:cNvSpPr>
          <p:nvPr/>
        </p:nvSpPr>
        <p:spPr>
          <a:xfrm>
            <a:off x="6156070" y="6493187"/>
            <a:ext cx="5925779" cy="364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GDG Dijon – </a:t>
            </a:r>
            <a:r>
              <a:rPr lang="fr-FR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DevFest</a:t>
            </a:r>
            <a:r>
              <a:rPr lang="fr-FR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2022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236DB6D-AAF8-885F-F8D4-3A39AC086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067" y="192876"/>
            <a:ext cx="1725284" cy="158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4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Les principales caractéristiques de Rust :</a:t>
            </a:r>
            <a:b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</a:br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La sécurité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Typage strict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Validé à la compilation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Gestion de la mémoire sécurisé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Mécanisme d’emprunt et de références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Validation des emprunts, références et smart-pointers à la compilation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Multithreading intégré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Validation des mémoires partagés à la compilation</a:t>
            </a:r>
          </a:p>
          <a:p>
            <a:pPr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Pas de NULL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Pas de </a:t>
            </a:r>
            <a:r>
              <a:rPr lang="fr-FR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garbage</a:t>
            </a: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collector</a:t>
            </a:r>
          </a:p>
        </p:txBody>
      </p:sp>
    </p:spTree>
    <p:extLst>
      <p:ext uri="{BB962C8B-B14F-4D97-AF65-F5344CB8AC3E}">
        <p14:creationId xmlns:p14="http://schemas.microsoft.com/office/powerpoint/2010/main" val="218207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Les principales caractéristiques de Rust :</a:t>
            </a:r>
            <a:b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</a:br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Un langage bas-niveau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Langage compilé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Aussi performant que le C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Pas de classe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Utilisation de structures, comme en C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Mécanisme d’héritage/polymorphisme assuré par des traits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Interopérabilité avec C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Permet l’utilisation de Rust dans du C, et vice versa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Pas d’environnement d’exécution, VM, JIT, </a:t>
            </a:r>
            <a:r>
              <a:rPr lang="fr-FR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etc</a:t>
            </a: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8186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Les principales caractéristiques de Rust :</a:t>
            </a:r>
            <a:b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</a:br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Des paradigmes haut-niveau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Programmation générique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Types &lt;T&gt;</a:t>
            </a:r>
          </a:p>
          <a:p>
            <a:pPr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Filtrage par motifs &amp; foncteurs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Option&lt;T&gt;, </a:t>
            </a:r>
            <a:r>
              <a:rPr lang="fr-FR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Result</a:t>
            </a: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&lt;T, E&gt;, Futur&lt;T&gt;, etc.</a:t>
            </a: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Métaprogrammation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MONADS</a:t>
            </a:r>
          </a:p>
        </p:txBody>
      </p:sp>
    </p:spTree>
    <p:extLst>
      <p:ext uri="{BB962C8B-B14F-4D97-AF65-F5344CB8AC3E}">
        <p14:creationId xmlns:p14="http://schemas.microsoft.com/office/powerpoint/2010/main" val="229321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Why is Rust the most loved programming language in the world? - DEV  Community 👩‍💻👨‍💻">
            <a:extLst>
              <a:ext uri="{FF2B5EF4-FFF2-40B4-BE49-F238E27FC236}">
                <a16:creationId xmlns:a16="http://schemas.microsoft.com/office/drawing/2014/main" id="{47C68075-C77C-AD87-8A88-A76717C6C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925" y="1008"/>
            <a:ext cx="4890865" cy="685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01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Rust and C#: a match made in heaven | by Tomislav Markovski | Medium">
            <a:extLst>
              <a:ext uri="{FF2B5EF4-FFF2-40B4-BE49-F238E27FC236}">
                <a16:creationId xmlns:a16="http://schemas.microsoft.com/office/drawing/2014/main" id="{0B686ACD-A8B3-8A12-3312-B6776E94A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823" y="921073"/>
            <a:ext cx="8924354" cy="501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33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20BE691-B059-1B83-0AA6-508F2C887393}"/>
              </a:ext>
            </a:extLst>
          </p:cNvPr>
          <p:cNvSpPr txBox="1"/>
          <p:nvPr/>
        </p:nvSpPr>
        <p:spPr>
          <a:xfrm>
            <a:off x="567331" y="2921168"/>
            <a:ext cx="5453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0" normalizeH="0" baseline="0" noProof="0" dirty="0">
                <a:ln>
                  <a:noFill/>
                </a:ln>
                <a:solidFill>
                  <a:srgbClr val="F74C00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+mn-cs"/>
              </a:rPr>
              <a:t>On se lance 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6252168-D843-8E17-FFD6-9EDB3EB4B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712" y="1905481"/>
            <a:ext cx="3134096" cy="304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4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Installation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BBC983C-3BE5-EB7A-F24E-C543FA11D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33650"/>
            <a:ext cx="103632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L’IDE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Visual Studio Code est l’IDE de choix pour Rust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Gratuit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Possède toute la suite d’outil pour travailler avec Rust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Configuration en 2 minutes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3" name="Graphique 5">
            <a:extLst>
              <a:ext uri="{FF2B5EF4-FFF2-40B4-BE49-F238E27FC236}">
                <a16:creationId xmlns:a16="http://schemas.microsoft.com/office/drawing/2014/main" id="{9D295E27-4A3A-BC28-6D8C-BDB39BEFF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5757" y="3848562"/>
            <a:ext cx="2133600" cy="141798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4839C52-8421-D2B0-BCF6-28E3EC91CE1B}"/>
              </a:ext>
            </a:extLst>
          </p:cNvPr>
          <p:cNvSpPr txBox="1"/>
          <p:nvPr/>
        </p:nvSpPr>
        <p:spPr>
          <a:xfrm>
            <a:off x="5599357" y="4237057"/>
            <a:ext cx="60964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0" i="0" dirty="0">
                <a:solidFill>
                  <a:srgbClr val="C1BCB4"/>
                </a:solidFill>
                <a:effectLst/>
                <a:latin typeface="arial" panose="020B0604020202020204" pitchFamily="34" charset="0"/>
              </a:rPr>
              <a:t>❤️</a:t>
            </a:r>
            <a:endParaRPr lang="fr-FR" sz="4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353D76-19A1-9119-343C-AC58207F0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870" y="3943565"/>
            <a:ext cx="1181595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00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Hello world !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AC73961-3AB3-9BB3-A1E5-8C8B46C93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3" y="2181225"/>
            <a:ext cx="5753100" cy="24955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A2B7951-BCE0-7615-916B-FACA710FB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946" y="261938"/>
            <a:ext cx="3943350" cy="28575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498B5DF-FE09-2BF1-BCDA-3B5E30903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71" y="4313642"/>
            <a:ext cx="3009900" cy="1447800"/>
          </a:xfrm>
          <a:prstGeom prst="rect">
            <a:avLst/>
          </a:prstGeom>
        </p:spPr>
      </p:pic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537F75CE-C2E4-9568-70AE-33F99432856B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949023" y="1690688"/>
            <a:ext cx="1278923" cy="1738312"/>
          </a:xfrm>
          <a:prstGeom prst="bentConnector3">
            <a:avLst/>
          </a:prstGeom>
          <a:ln w="76200">
            <a:solidFill>
              <a:srgbClr val="F74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D43B4EA-1DA8-7355-7C4D-7CE752756344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9199621" y="3119438"/>
            <a:ext cx="0" cy="1194204"/>
          </a:xfrm>
          <a:prstGeom prst="straightConnector1">
            <a:avLst/>
          </a:prstGeom>
          <a:ln w="76200">
            <a:solidFill>
              <a:srgbClr val="F74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87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DAECF728-B977-C9E7-1D59-8A18C24A0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5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5EA8BD9-5E70-2737-A1A2-60F0F1DEC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852487"/>
            <a:ext cx="47625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8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20BE691-B059-1B83-0AA6-508F2C887393}"/>
              </a:ext>
            </a:extLst>
          </p:cNvPr>
          <p:cNvSpPr txBox="1"/>
          <p:nvPr/>
        </p:nvSpPr>
        <p:spPr>
          <a:xfrm>
            <a:off x="567331" y="2921168"/>
            <a:ext cx="5453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0" normalizeH="0" baseline="0" noProof="0" dirty="0">
                <a:ln>
                  <a:noFill/>
                </a:ln>
                <a:solidFill>
                  <a:srgbClr val="F74C00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+mn-cs"/>
              </a:rPr>
              <a:t>Et après ?</a:t>
            </a:r>
          </a:p>
        </p:txBody>
      </p:sp>
      <p:pic>
        <p:nvPicPr>
          <p:cNvPr id="7170" name="Picture 2" descr="Building Cloud-native Apps with Rust: the Good, the Bad and the Ugly -  YouTube">
            <a:extLst>
              <a:ext uri="{FF2B5EF4-FFF2-40B4-BE49-F238E27FC236}">
                <a16:creationId xmlns:a16="http://schemas.microsoft.com/office/drawing/2014/main" id="{80275BB3-0B19-29C5-3A36-77771C063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576" y="2481942"/>
            <a:ext cx="3367312" cy="18941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142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On déploie comment ?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Un seul binaire généré pour toute votre application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Lançable en 1 ligne de commande, conteneurisable en 10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Tous les outils dont vous avez besoin pour vos CI/CD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Tests unitaires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Linting</a:t>
            </a: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&amp; </a:t>
            </a:r>
            <a:r>
              <a:rPr lang="fr-FR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formatting</a:t>
            </a: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Loggers</a:t>
            </a: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&amp; outils de monitoring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Intégration directe avec les principaux outils de CI/CD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3" name="Graphique 5">
            <a:extLst>
              <a:ext uri="{FF2B5EF4-FFF2-40B4-BE49-F238E27FC236}">
                <a16:creationId xmlns:a16="http://schemas.microsoft.com/office/drawing/2014/main" id="{342783BF-4C84-FDD0-5FDD-151A2C038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3716" y="4409274"/>
            <a:ext cx="1808952" cy="12022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472D18-4034-654E-59BF-AC77C4583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57" y="4599281"/>
            <a:ext cx="839620" cy="839620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B845B91B-F1D5-D9A7-9702-DB2BA2D0C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60890" y="3688526"/>
            <a:ext cx="494604" cy="45596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742AC9F-8358-507C-5C14-58D6C9E9F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07" y="4788447"/>
            <a:ext cx="803546" cy="4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7E110F9-9C7B-67A5-0114-91DBDAEA0D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890" y="5772373"/>
            <a:ext cx="515611" cy="51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0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Cargo : le packager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Gestionnaire de paquets pour les projets Rust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Utilise les paquets de crates.io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Paquets = </a:t>
            </a:r>
            <a:r>
              <a:rPr lang="fr-FR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crates</a:t>
            </a: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Actuellement +100k </a:t>
            </a:r>
            <a:r>
              <a:rPr lang="fr-FR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crates</a:t>
            </a: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gérés sur crates.io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Pas qu’un gestionnaire de paquet 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Installe les outils additionnels (linters, etc.)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Lance les </a:t>
            </a:r>
            <a:r>
              <a:rPr lang="fr-FR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builds</a:t>
            </a: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&amp; compilations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Génère la documentation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Etc.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2050" name="Picture 2" descr="Cargo Logo">
            <a:extLst>
              <a:ext uri="{FF2B5EF4-FFF2-40B4-BE49-F238E27FC236}">
                <a16:creationId xmlns:a16="http://schemas.microsoft.com/office/drawing/2014/main" id="{75A60161-BAA5-73F8-2EA8-1FC5C14D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974" y="1109910"/>
            <a:ext cx="29146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09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I haven't understood what rust is for : r/ProgrammerHumor">
            <a:extLst>
              <a:ext uri="{FF2B5EF4-FFF2-40B4-BE49-F238E27FC236}">
                <a16:creationId xmlns:a16="http://schemas.microsoft.com/office/drawing/2014/main" id="{33F64DCF-79DE-CB68-D8F0-31A97636C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42975"/>
            <a:ext cx="76200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7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20BE691-B059-1B83-0AA6-508F2C887393}"/>
              </a:ext>
            </a:extLst>
          </p:cNvPr>
          <p:cNvSpPr txBox="1"/>
          <p:nvPr/>
        </p:nvSpPr>
        <p:spPr>
          <a:xfrm>
            <a:off x="585144" y="2437063"/>
            <a:ext cx="5453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0" normalizeH="0" baseline="0" noProof="0" dirty="0">
                <a:ln>
                  <a:noFill/>
                </a:ln>
                <a:solidFill>
                  <a:srgbClr val="F74C00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+mn-cs"/>
              </a:rPr>
              <a:t>Rust, on en fait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6000" b="1" dirty="0">
                <a:solidFill>
                  <a:srgbClr val="F74C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quoi ?</a:t>
            </a:r>
            <a:endParaRPr kumimoji="0" lang="fr-FR" sz="6000" b="1" i="0" u="none" strike="noStrike" kern="1200" cap="none" spc="0" normalizeH="0" baseline="0" noProof="0" dirty="0">
              <a:ln>
                <a:noFill/>
              </a:ln>
              <a:solidFill>
                <a:srgbClr val="F74C00"/>
              </a:solidFill>
              <a:effectLst/>
              <a:uLnTx/>
              <a:uFillTx/>
              <a:latin typeface="Roboto Black" panose="02000000000000000000" pitchFamily="2" charset="0"/>
              <a:ea typeface="Roboto Black" panose="02000000000000000000" pitchFamily="2" charset="0"/>
              <a:cs typeface="+mn-cs"/>
            </a:endParaRPr>
          </a:p>
        </p:txBody>
      </p:sp>
      <p:pic>
        <p:nvPicPr>
          <p:cNvPr id="8194" name="Picture 2" descr="wasm ferris">
            <a:extLst>
              <a:ext uri="{FF2B5EF4-FFF2-40B4-BE49-F238E27FC236}">
                <a16:creationId xmlns:a16="http://schemas.microsoft.com/office/drawing/2014/main" id="{723EC73A-9461-BD2E-968E-844BE532E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843" y="2226622"/>
            <a:ext cx="3077702" cy="193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73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  <a:cs typeface="Roboto Black"/>
              </a:rPr>
              <a:t>On en fait quoi ?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4FE1FD-4121-C4DB-FB3B-D7D6383149B9}"/>
              </a:ext>
            </a:extLst>
          </p:cNvPr>
          <p:cNvSpPr/>
          <p:nvPr/>
        </p:nvSpPr>
        <p:spPr>
          <a:xfrm>
            <a:off x="4672766" y="2711642"/>
            <a:ext cx="2562347" cy="2523448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fr-FR" dirty="0"/>
              <a:t>Serveur applicatif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BA02D1C-11CE-F6D3-4326-EADC8C47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64" y="2379715"/>
            <a:ext cx="595191" cy="5951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4450A1-1B29-49F8-C742-3FDA2F9B8570}"/>
              </a:ext>
            </a:extLst>
          </p:cNvPr>
          <p:cNvSpPr/>
          <p:nvPr/>
        </p:nvSpPr>
        <p:spPr>
          <a:xfrm>
            <a:off x="4827221" y="3818462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API / Application web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5DB68-A88A-5D76-D7D6-A4BC8C8D0417}"/>
              </a:ext>
            </a:extLst>
          </p:cNvPr>
          <p:cNvSpPr/>
          <p:nvPr/>
        </p:nvSpPr>
        <p:spPr>
          <a:xfrm>
            <a:off x="4827222" y="426445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 err="1"/>
              <a:t>Runners</a:t>
            </a:r>
            <a:r>
              <a:rPr lang="fr-FR" dirty="0"/>
              <a:t> / </a:t>
            </a:r>
            <a:r>
              <a:rPr lang="fr-FR" dirty="0" err="1"/>
              <a:t>Cron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6B3365F-74BA-4F66-9D02-A6652D2FD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51" y="1690688"/>
            <a:ext cx="934402" cy="93440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C29D58F-B0B7-41C7-E5F6-8527263BF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0" y="3016251"/>
            <a:ext cx="962239" cy="96223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5822E96-9E14-C25E-F6A9-4D48BCC46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1" y="5645964"/>
            <a:ext cx="962239" cy="96223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460A488-66DE-2D58-F848-F86502144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9" y="4331107"/>
            <a:ext cx="962239" cy="9622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05FE3D-E047-0B0C-0D61-6D845C094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01" y="4865150"/>
            <a:ext cx="428444" cy="4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15347469-0EFC-9A88-5F46-92E4CD6111F8}"/>
              </a:ext>
            </a:extLst>
          </p:cNvPr>
          <p:cNvCxnSpPr>
            <a:cxnSpLocks/>
            <a:stCxn id="8" idx="1"/>
            <a:endCxn id="15" idx="3"/>
          </p:cNvCxnSpPr>
          <p:nvPr/>
        </p:nvCxnSpPr>
        <p:spPr>
          <a:xfrm rot="10800000">
            <a:off x="2670154" y="2157890"/>
            <a:ext cx="2002613" cy="1815477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36CBB712-6DE4-2E0B-9052-037FA3BAA360}"/>
              </a:ext>
            </a:extLst>
          </p:cNvPr>
          <p:cNvCxnSpPr>
            <a:cxnSpLocks/>
            <a:stCxn id="8" idx="1"/>
            <a:endCxn id="19" idx="3"/>
          </p:cNvCxnSpPr>
          <p:nvPr/>
        </p:nvCxnSpPr>
        <p:spPr>
          <a:xfrm rot="10800000">
            <a:off x="2681860" y="3497372"/>
            <a:ext cx="1990907" cy="475995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62D62445-9839-2526-6969-38D80A1D0643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rot="10800000" flipV="1">
            <a:off x="2681858" y="3973365"/>
            <a:ext cx="1990908" cy="838861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10542C47-9F05-9EAB-9A40-4F3611EA4A70}"/>
              </a:ext>
            </a:extLst>
          </p:cNvPr>
          <p:cNvCxnSpPr>
            <a:cxnSpLocks/>
            <a:stCxn id="8" idx="1"/>
            <a:endCxn id="20" idx="3"/>
          </p:cNvCxnSpPr>
          <p:nvPr/>
        </p:nvCxnSpPr>
        <p:spPr>
          <a:xfrm rot="10800000" flipV="1">
            <a:off x="2681860" y="3973366"/>
            <a:ext cx="1990906" cy="215371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1EC5078-F4FC-0B8C-232C-1AA814F7E1D8}"/>
              </a:ext>
            </a:extLst>
          </p:cNvPr>
          <p:cNvSpPr/>
          <p:nvPr/>
        </p:nvSpPr>
        <p:spPr>
          <a:xfrm>
            <a:off x="4827222" y="469939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ETL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6F17ACD3-8C41-8D86-DF0E-51EAE9B626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27" y="6265232"/>
            <a:ext cx="428443" cy="428443"/>
          </a:xfrm>
          <a:prstGeom prst="rect">
            <a:avLst/>
          </a:prstGeom>
        </p:spPr>
      </p:pic>
      <p:pic>
        <p:nvPicPr>
          <p:cNvPr id="3" name="Picture 2" descr="Application free icon">
            <a:extLst>
              <a:ext uri="{FF2B5EF4-FFF2-40B4-BE49-F238E27FC236}">
                <a16:creationId xmlns:a16="http://schemas.microsoft.com/office/drawing/2014/main" id="{5F98D774-E262-041D-592B-2207A387D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327" y="3610131"/>
            <a:ext cx="405973" cy="40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85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  <a:cs typeface="Roboto Black"/>
              </a:rPr>
              <a:t>On en fait quoi ?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4FE1FD-4121-C4DB-FB3B-D7D6383149B9}"/>
              </a:ext>
            </a:extLst>
          </p:cNvPr>
          <p:cNvSpPr/>
          <p:nvPr/>
        </p:nvSpPr>
        <p:spPr>
          <a:xfrm>
            <a:off x="4672766" y="2711642"/>
            <a:ext cx="2562347" cy="2523448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fr-FR" dirty="0"/>
              <a:t>Serveur applicatif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BA02D1C-11CE-F6D3-4326-EADC8C47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64" y="2379715"/>
            <a:ext cx="595191" cy="5951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4450A1-1B29-49F8-C742-3FDA2F9B8570}"/>
              </a:ext>
            </a:extLst>
          </p:cNvPr>
          <p:cNvSpPr/>
          <p:nvPr/>
        </p:nvSpPr>
        <p:spPr>
          <a:xfrm>
            <a:off x="4827221" y="3818462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API / Application web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5DB68-A88A-5D76-D7D6-A4BC8C8D0417}"/>
              </a:ext>
            </a:extLst>
          </p:cNvPr>
          <p:cNvSpPr/>
          <p:nvPr/>
        </p:nvSpPr>
        <p:spPr>
          <a:xfrm>
            <a:off x="4827222" y="426445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 err="1"/>
              <a:t>Runners</a:t>
            </a:r>
            <a:r>
              <a:rPr lang="fr-FR" dirty="0"/>
              <a:t> / </a:t>
            </a:r>
            <a:r>
              <a:rPr lang="fr-FR" dirty="0" err="1"/>
              <a:t>Cron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6B3365F-74BA-4F66-9D02-A6652D2FD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51" y="1690688"/>
            <a:ext cx="934402" cy="93440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C29D58F-B0B7-41C7-E5F6-8527263BF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0" y="3016251"/>
            <a:ext cx="962239" cy="96223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5822E96-9E14-C25E-F6A9-4D48BCC46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1" y="5645964"/>
            <a:ext cx="962239" cy="96223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460A488-66DE-2D58-F848-F86502144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9" y="4331107"/>
            <a:ext cx="962239" cy="9622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05FE3D-E047-0B0C-0D61-6D845C094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01" y="4865150"/>
            <a:ext cx="428444" cy="4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15347469-0EFC-9A88-5F46-92E4CD6111F8}"/>
              </a:ext>
            </a:extLst>
          </p:cNvPr>
          <p:cNvCxnSpPr>
            <a:cxnSpLocks/>
            <a:stCxn id="8" idx="1"/>
            <a:endCxn id="15" idx="3"/>
          </p:cNvCxnSpPr>
          <p:nvPr/>
        </p:nvCxnSpPr>
        <p:spPr>
          <a:xfrm rot="10800000">
            <a:off x="2670154" y="2157890"/>
            <a:ext cx="2002613" cy="1815477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36CBB712-6DE4-2E0B-9052-037FA3BAA360}"/>
              </a:ext>
            </a:extLst>
          </p:cNvPr>
          <p:cNvCxnSpPr>
            <a:cxnSpLocks/>
            <a:stCxn id="8" idx="1"/>
            <a:endCxn id="19" idx="3"/>
          </p:cNvCxnSpPr>
          <p:nvPr/>
        </p:nvCxnSpPr>
        <p:spPr>
          <a:xfrm rot="10800000">
            <a:off x="2681860" y="3497372"/>
            <a:ext cx="1990907" cy="475995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62D62445-9839-2526-6969-38D80A1D0643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rot="10800000" flipV="1">
            <a:off x="2681858" y="3973365"/>
            <a:ext cx="1990908" cy="838861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10542C47-9F05-9EAB-9A40-4F3611EA4A70}"/>
              </a:ext>
            </a:extLst>
          </p:cNvPr>
          <p:cNvCxnSpPr>
            <a:cxnSpLocks/>
            <a:stCxn id="8" idx="1"/>
            <a:endCxn id="20" idx="3"/>
          </p:cNvCxnSpPr>
          <p:nvPr/>
        </p:nvCxnSpPr>
        <p:spPr>
          <a:xfrm rot="10800000" flipV="1">
            <a:off x="2681860" y="3973366"/>
            <a:ext cx="1990906" cy="215371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1EC5078-F4FC-0B8C-232C-1AA814F7E1D8}"/>
              </a:ext>
            </a:extLst>
          </p:cNvPr>
          <p:cNvSpPr/>
          <p:nvPr/>
        </p:nvSpPr>
        <p:spPr>
          <a:xfrm>
            <a:off x="4827222" y="469939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ETL</a:t>
            </a:r>
          </a:p>
        </p:txBody>
      </p:sp>
      <p:pic>
        <p:nvPicPr>
          <p:cNvPr id="2050" name="Picture 2" descr="rocket_contrib - Rust">
            <a:extLst>
              <a:ext uri="{FF2B5EF4-FFF2-40B4-BE49-F238E27FC236}">
                <a16:creationId xmlns:a16="http://schemas.microsoft.com/office/drawing/2014/main" id="{DD8B681A-13F8-6ADE-3E71-C320A5C6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438" y="3818462"/>
            <a:ext cx="378589" cy="3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E90095F-64EA-1203-1484-784480090733}"/>
              </a:ext>
            </a:extLst>
          </p:cNvPr>
          <p:cNvSpPr txBox="1"/>
          <p:nvPr/>
        </p:nvSpPr>
        <p:spPr>
          <a:xfrm>
            <a:off x="8049387" y="1286308"/>
            <a:ext cx="382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74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Rocket, le </a:t>
            </a:r>
            <a:r>
              <a:rPr lang="fr-FR" sz="2400" b="1" dirty="0" err="1">
                <a:solidFill>
                  <a:srgbClr val="F74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framework</a:t>
            </a:r>
            <a:r>
              <a:rPr lang="fr-FR" sz="2400" b="1" dirty="0">
                <a:solidFill>
                  <a:srgbClr val="F74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web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0C97D48-AECB-5FB3-0ECB-E6AF7CC2103D}"/>
              </a:ext>
            </a:extLst>
          </p:cNvPr>
          <p:cNvSpPr txBox="1"/>
          <p:nvPr/>
        </p:nvSpPr>
        <p:spPr>
          <a:xfrm>
            <a:off x="8049387" y="5445300"/>
            <a:ext cx="3564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Dans d’autres langages :</a:t>
            </a: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Symfony, Flask, Spring, Rails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7181FD-FE1C-233A-C9DF-C12F68E0CFA0}"/>
              </a:ext>
            </a:extLst>
          </p:cNvPr>
          <p:cNvSpPr txBox="1"/>
          <p:nvPr/>
        </p:nvSpPr>
        <p:spPr>
          <a:xfrm>
            <a:off x="8049387" y="1815451"/>
            <a:ext cx="38244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à utiliser et à mettre en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Tout vos composants habituels (gestion des DTO, authentification, ORM/Connecteurs, architecture-free)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Moteur de templating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Asynchrone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43C7C79-A3E9-6399-3002-B9A850A905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27" y="6265232"/>
            <a:ext cx="428443" cy="428443"/>
          </a:xfrm>
          <a:prstGeom prst="rect">
            <a:avLst/>
          </a:prstGeom>
        </p:spPr>
      </p:pic>
      <p:pic>
        <p:nvPicPr>
          <p:cNvPr id="4" name="Picture 2" descr="Application free icon">
            <a:extLst>
              <a:ext uri="{FF2B5EF4-FFF2-40B4-BE49-F238E27FC236}">
                <a16:creationId xmlns:a16="http://schemas.microsoft.com/office/drawing/2014/main" id="{7515EB94-E9A5-0D1D-0F76-5D5DD948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327" y="3610131"/>
            <a:ext cx="405973" cy="40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00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  <a:cs typeface="Roboto Black"/>
              </a:rPr>
              <a:t>On en fait quoi ?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4FE1FD-4121-C4DB-FB3B-D7D6383149B9}"/>
              </a:ext>
            </a:extLst>
          </p:cNvPr>
          <p:cNvSpPr/>
          <p:nvPr/>
        </p:nvSpPr>
        <p:spPr>
          <a:xfrm>
            <a:off x="4672766" y="2711642"/>
            <a:ext cx="2562347" cy="2523448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fr-FR" dirty="0"/>
              <a:t>Serveur applicatif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BA02D1C-11CE-F6D3-4326-EADC8C47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64" y="2379715"/>
            <a:ext cx="595191" cy="5951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4450A1-1B29-49F8-C742-3FDA2F9B8570}"/>
              </a:ext>
            </a:extLst>
          </p:cNvPr>
          <p:cNvSpPr/>
          <p:nvPr/>
        </p:nvSpPr>
        <p:spPr>
          <a:xfrm>
            <a:off x="4827221" y="3818462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API / Application web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5DB68-A88A-5D76-D7D6-A4BC8C8D0417}"/>
              </a:ext>
            </a:extLst>
          </p:cNvPr>
          <p:cNvSpPr/>
          <p:nvPr/>
        </p:nvSpPr>
        <p:spPr>
          <a:xfrm>
            <a:off x="4827222" y="426445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 err="1"/>
              <a:t>Runners</a:t>
            </a:r>
            <a:r>
              <a:rPr lang="fr-FR" dirty="0"/>
              <a:t> / </a:t>
            </a:r>
            <a:r>
              <a:rPr lang="fr-FR" dirty="0" err="1"/>
              <a:t>Cron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6B3365F-74BA-4F66-9D02-A6652D2FD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51" y="1690688"/>
            <a:ext cx="934402" cy="93440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C29D58F-B0B7-41C7-E5F6-8527263BF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0" y="3016251"/>
            <a:ext cx="962239" cy="96223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5822E96-9E14-C25E-F6A9-4D48BCC46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1" y="5645964"/>
            <a:ext cx="962239" cy="96223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460A488-66DE-2D58-F848-F86502144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9" y="4331107"/>
            <a:ext cx="962239" cy="9622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05FE3D-E047-0B0C-0D61-6D845C094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01" y="4865150"/>
            <a:ext cx="428444" cy="4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15347469-0EFC-9A88-5F46-92E4CD6111F8}"/>
              </a:ext>
            </a:extLst>
          </p:cNvPr>
          <p:cNvCxnSpPr>
            <a:cxnSpLocks/>
            <a:stCxn id="8" idx="1"/>
            <a:endCxn id="15" idx="3"/>
          </p:cNvCxnSpPr>
          <p:nvPr/>
        </p:nvCxnSpPr>
        <p:spPr>
          <a:xfrm rot="10800000">
            <a:off x="2670154" y="2157890"/>
            <a:ext cx="2002613" cy="1815477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36CBB712-6DE4-2E0B-9052-037FA3BAA360}"/>
              </a:ext>
            </a:extLst>
          </p:cNvPr>
          <p:cNvCxnSpPr>
            <a:cxnSpLocks/>
            <a:stCxn id="8" idx="1"/>
            <a:endCxn id="19" idx="3"/>
          </p:cNvCxnSpPr>
          <p:nvPr/>
        </p:nvCxnSpPr>
        <p:spPr>
          <a:xfrm rot="10800000">
            <a:off x="2681860" y="3497372"/>
            <a:ext cx="1990907" cy="475995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62D62445-9839-2526-6969-38D80A1D0643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rot="10800000" flipV="1">
            <a:off x="2681858" y="3973365"/>
            <a:ext cx="1990908" cy="838861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10542C47-9F05-9EAB-9A40-4F3611EA4A70}"/>
              </a:ext>
            </a:extLst>
          </p:cNvPr>
          <p:cNvCxnSpPr>
            <a:cxnSpLocks/>
            <a:stCxn id="8" idx="1"/>
            <a:endCxn id="20" idx="3"/>
          </p:cNvCxnSpPr>
          <p:nvPr/>
        </p:nvCxnSpPr>
        <p:spPr>
          <a:xfrm rot="10800000" flipV="1">
            <a:off x="2681860" y="3973366"/>
            <a:ext cx="1990906" cy="215371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1EC5078-F4FC-0B8C-232C-1AA814F7E1D8}"/>
              </a:ext>
            </a:extLst>
          </p:cNvPr>
          <p:cNvSpPr/>
          <p:nvPr/>
        </p:nvSpPr>
        <p:spPr>
          <a:xfrm>
            <a:off x="4827222" y="469939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ETL</a:t>
            </a:r>
          </a:p>
        </p:txBody>
      </p:sp>
      <p:pic>
        <p:nvPicPr>
          <p:cNvPr id="2050" name="Picture 2" descr="rocket_contrib - Rust">
            <a:extLst>
              <a:ext uri="{FF2B5EF4-FFF2-40B4-BE49-F238E27FC236}">
                <a16:creationId xmlns:a16="http://schemas.microsoft.com/office/drawing/2014/main" id="{DD8B681A-13F8-6ADE-3E71-C320A5C6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438" y="3818462"/>
            <a:ext cx="378589" cy="3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E90095F-64EA-1203-1484-784480090733}"/>
              </a:ext>
            </a:extLst>
          </p:cNvPr>
          <p:cNvSpPr txBox="1"/>
          <p:nvPr/>
        </p:nvSpPr>
        <p:spPr>
          <a:xfrm>
            <a:off x="8049387" y="1286308"/>
            <a:ext cx="382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74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Clap, pour les CLI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0C97D48-AECB-5FB3-0ECB-E6AF7CC2103D}"/>
              </a:ext>
            </a:extLst>
          </p:cNvPr>
          <p:cNvSpPr txBox="1"/>
          <p:nvPr/>
        </p:nvSpPr>
        <p:spPr>
          <a:xfrm>
            <a:off x="8049387" y="5445300"/>
            <a:ext cx="3564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Dans d’autres langages :</a:t>
            </a: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Bash, Symfony Command, Spring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shell</a:t>
            </a: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7181FD-FE1C-233A-C9DF-C12F68E0CFA0}"/>
              </a:ext>
            </a:extLst>
          </p:cNvPr>
          <p:cNvSpPr txBox="1"/>
          <p:nvPr/>
        </p:nvSpPr>
        <p:spPr>
          <a:xfrm>
            <a:off x="8049387" y="1815451"/>
            <a:ext cx="38244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Permet une structure de paramètres complexes</a:t>
            </a: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Permet les sous-commandes</a:t>
            </a: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Rapide à mettre en place</a:t>
            </a: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DA34BA-9248-DA0E-9BCF-827DB97256D8}"/>
              </a:ext>
            </a:extLst>
          </p:cNvPr>
          <p:cNvSpPr/>
          <p:nvPr/>
        </p:nvSpPr>
        <p:spPr>
          <a:xfrm>
            <a:off x="7101438" y="4265214"/>
            <a:ext cx="795329" cy="378589"/>
          </a:xfrm>
          <a:prstGeom prst="rect">
            <a:avLst/>
          </a:prstGeom>
          <a:solidFill>
            <a:srgbClr val="F74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Clap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2D43944-696F-8235-E824-1AA5062A5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27" y="6265232"/>
            <a:ext cx="428443" cy="428443"/>
          </a:xfrm>
          <a:prstGeom prst="rect">
            <a:avLst/>
          </a:prstGeom>
        </p:spPr>
      </p:pic>
      <p:pic>
        <p:nvPicPr>
          <p:cNvPr id="12" name="Picture 2" descr="Application free icon">
            <a:extLst>
              <a:ext uri="{FF2B5EF4-FFF2-40B4-BE49-F238E27FC236}">
                <a16:creationId xmlns:a16="http://schemas.microsoft.com/office/drawing/2014/main" id="{F68E16D4-F921-8752-F1D4-56FAF4E70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327" y="3610131"/>
            <a:ext cx="405973" cy="40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3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  <a:cs typeface="Roboto Black"/>
              </a:rPr>
              <a:t>On en fait quoi ?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4FE1FD-4121-C4DB-FB3B-D7D6383149B9}"/>
              </a:ext>
            </a:extLst>
          </p:cNvPr>
          <p:cNvSpPr/>
          <p:nvPr/>
        </p:nvSpPr>
        <p:spPr>
          <a:xfrm>
            <a:off x="4672766" y="2711642"/>
            <a:ext cx="2562347" cy="2523448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fr-FR" dirty="0"/>
              <a:t>Serveur applicatif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BA02D1C-11CE-F6D3-4326-EADC8C47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64" y="2379715"/>
            <a:ext cx="595191" cy="5951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4450A1-1B29-49F8-C742-3FDA2F9B8570}"/>
              </a:ext>
            </a:extLst>
          </p:cNvPr>
          <p:cNvSpPr/>
          <p:nvPr/>
        </p:nvSpPr>
        <p:spPr>
          <a:xfrm>
            <a:off x="4827221" y="3818462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API / Application web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5DB68-A88A-5D76-D7D6-A4BC8C8D0417}"/>
              </a:ext>
            </a:extLst>
          </p:cNvPr>
          <p:cNvSpPr/>
          <p:nvPr/>
        </p:nvSpPr>
        <p:spPr>
          <a:xfrm>
            <a:off x="4827222" y="426445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 err="1"/>
              <a:t>Runners</a:t>
            </a:r>
            <a:r>
              <a:rPr lang="fr-FR" dirty="0"/>
              <a:t> / </a:t>
            </a:r>
            <a:r>
              <a:rPr lang="fr-FR" dirty="0" err="1"/>
              <a:t>Cron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6B3365F-74BA-4F66-9D02-A6652D2FD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51" y="1690688"/>
            <a:ext cx="934402" cy="93440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C29D58F-B0B7-41C7-E5F6-8527263BF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0" y="3016251"/>
            <a:ext cx="962239" cy="96223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5822E96-9E14-C25E-F6A9-4D48BCC46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1" y="5645964"/>
            <a:ext cx="962239" cy="96223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460A488-66DE-2D58-F848-F86502144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9" y="4331107"/>
            <a:ext cx="962239" cy="9622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05FE3D-E047-0B0C-0D61-6D845C094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01" y="4865150"/>
            <a:ext cx="428444" cy="4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15347469-0EFC-9A88-5F46-92E4CD6111F8}"/>
              </a:ext>
            </a:extLst>
          </p:cNvPr>
          <p:cNvCxnSpPr>
            <a:cxnSpLocks/>
            <a:stCxn id="8" idx="1"/>
            <a:endCxn id="15" idx="3"/>
          </p:cNvCxnSpPr>
          <p:nvPr/>
        </p:nvCxnSpPr>
        <p:spPr>
          <a:xfrm rot="10800000">
            <a:off x="2670154" y="2157890"/>
            <a:ext cx="2002613" cy="1815477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36CBB712-6DE4-2E0B-9052-037FA3BAA360}"/>
              </a:ext>
            </a:extLst>
          </p:cNvPr>
          <p:cNvCxnSpPr>
            <a:cxnSpLocks/>
            <a:stCxn id="8" idx="1"/>
            <a:endCxn id="19" idx="3"/>
          </p:cNvCxnSpPr>
          <p:nvPr/>
        </p:nvCxnSpPr>
        <p:spPr>
          <a:xfrm rot="10800000">
            <a:off x="2681860" y="3497372"/>
            <a:ext cx="1990907" cy="475995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62D62445-9839-2526-6969-38D80A1D0643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rot="10800000" flipV="1">
            <a:off x="2681858" y="3973365"/>
            <a:ext cx="1990908" cy="838861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10542C47-9F05-9EAB-9A40-4F3611EA4A70}"/>
              </a:ext>
            </a:extLst>
          </p:cNvPr>
          <p:cNvCxnSpPr>
            <a:cxnSpLocks/>
            <a:stCxn id="8" idx="1"/>
            <a:endCxn id="20" idx="3"/>
          </p:cNvCxnSpPr>
          <p:nvPr/>
        </p:nvCxnSpPr>
        <p:spPr>
          <a:xfrm rot="10800000" flipV="1">
            <a:off x="2681860" y="3973366"/>
            <a:ext cx="1990906" cy="215371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1EC5078-F4FC-0B8C-232C-1AA814F7E1D8}"/>
              </a:ext>
            </a:extLst>
          </p:cNvPr>
          <p:cNvSpPr/>
          <p:nvPr/>
        </p:nvSpPr>
        <p:spPr>
          <a:xfrm>
            <a:off x="4827222" y="469939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ETL</a:t>
            </a:r>
          </a:p>
        </p:txBody>
      </p:sp>
      <p:pic>
        <p:nvPicPr>
          <p:cNvPr id="2050" name="Picture 2" descr="rocket_contrib - Rust">
            <a:extLst>
              <a:ext uri="{FF2B5EF4-FFF2-40B4-BE49-F238E27FC236}">
                <a16:creationId xmlns:a16="http://schemas.microsoft.com/office/drawing/2014/main" id="{DD8B681A-13F8-6ADE-3E71-C320A5C6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438" y="3818462"/>
            <a:ext cx="378589" cy="3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E90095F-64EA-1203-1484-784480090733}"/>
              </a:ext>
            </a:extLst>
          </p:cNvPr>
          <p:cNvSpPr txBox="1"/>
          <p:nvPr/>
        </p:nvSpPr>
        <p:spPr>
          <a:xfrm>
            <a:off x="8049387" y="1286308"/>
            <a:ext cx="382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F74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Rettle</a:t>
            </a:r>
            <a:r>
              <a:rPr lang="fr-FR" sz="2400" b="1" dirty="0">
                <a:solidFill>
                  <a:srgbClr val="F74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l’ETL simplifié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0C97D48-AECB-5FB3-0ECB-E6AF7CC2103D}"/>
              </a:ext>
            </a:extLst>
          </p:cNvPr>
          <p:cNvSpPr txBox="1"/>
          <p:nvPr/>
        </p:nvSpPr>
        <p:spPr>
          <a:xfrm>
            <a:off x="8049387" y="5445300"/>
            <a:ext cx="3564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Dans d’autres langages :</a:t>
            </a: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Talend,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Revery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ETL,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CloverETL</a:t>
            </a: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7181FD-FE1C-233A-C9DF-C12F68E0CFA0}"/>
              </a:ext>
            </a:extLst>
          </p:cNvPr>
          <p:cNvSpPr txBox="1"/>
          <p:nvPr/>
        </p:nvSpPr>
        <p:spPr>
          <a:xfrm>
            <a:off x="8049387" y="1815451"/>
            <a:ext cx="38244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ETL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multithreadé</a:t>
            </a: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Concepts très simples à comprendre</a:t>
            </a: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Documentation très complète</a:t>
            </a: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DA34BA-9248-DA0E-9BCF-827DB97256D8}"/>
              </a:ext>
            </a:extLst>
          </p:cNvPr>
          <p:cNvSpPr/>
          <p:nvPr/>
        </p:nvSpPr>
        <p:spPr>
          <a:xfrm>
            <a:off x="7101438" y="4265214"/>
            <a:ext cx="795329" cy="378589"/>
          </a:xfrm>
          <a:prstGeom prst="rect">
            <a:avLst/>
          </a:prstGeom>
          <a:solidFill>
            <a:srgbClr val="F74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3CFC61-EFAE-2B98-517B-D12B0EA45182}"/>
              </a:ext>
            </a:extLst>
          </p:cNvPr>
          <p:cNvSpPr/>
          <p:nvPr/>
        </p:nvSpPr>
        <p:spPr>
          <a:xfrm>
            <a:off x="7087053" y="4699398"/>
            <a:ext cx="795329" cy="378589"/>
          </a:xfrm>
          <a:prstGeom prst="rect">
            <a:avLst/>
          </a:prstGeom>
          <a:solidFill>
            <a:srgbClr val="F74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Rettle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F9AB4C2-67BE-78BB-5083-07EA5D4B9F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27" y="6265232"/>
            <a:ext cx="428443" cy="428443"/>
          </a:xfrm>
          <a:prstGeom prst="rect">
            <a:avLst/>
          </a:prstGeom>
        </p:spPr>
      </p:pic>
      <p:pic>
        <p:nvPicPr>
          <p:cNvPr id="14" name="Picture 2" descr="Application free icon">
            <a:extLst>
              <a:ext uri="{FF2B5EF4-FFF2-40B4-BE49-F238E27FC236}">
                <a16:creationId xmlns:a16="http://schemas.microsoft.com/office/drawing/2014/main" id="{802F7388-BF3F-E278-9B55-334998E01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327" y="3610131"/>
            <a:ext cx="405973" cy="40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82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  <a:cs typeface="Roboto Black"/>
              </a:rPr>
              <a:t>On en fait quoi ?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4FE1FD-4121-C4DB-FB3B-D7D6383149B9}"/>
              </a:ext>
            </a:extLst>
          </p:cNvPr>
          <p:cNvSpPr/>
          <p:nvPr/>
        </p:nvSpPr>
        <p:spPr>
          <a:xfrm>
            <a:off x="4672766" y="2711642"/>
            <a:ext cx="2562347" cy="2523448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fr-FR" dirty="0"/>
              <a:t>Serveur applicatif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BA02D1C-11CE-F6D3-4326-EADC8C47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64" y="2379715"/>
            <a:ext cx="595191" cy="5951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4450A1-1B29-49F8-C742-3FDA2F9B8570}"/>
              </a:ext>
            </a:extLst>
          </p:cNvPr>
          <p:cNvSpPr/>
          <p:nvPr/>
        </p:nvSpPr>
        <p:spPr>
          <a:xfrm>
            <a:off x="4827221" y="3818462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API / Application web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5DB68-A88A-5D76-D7D6-A4BC8C8D0417}"/>
              </a:ext>
            </a:extLst>
          </p:cNvPr>
          <p:cNvSpPr/>
          <p:nvPr/>
        </p:nvSpPr>
        <p:spPr>
          <a:xfrm>
            <a:off x="4827222" y="426445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 err="1"/>
              <a:t>Runners</a:t>
            </a:r>
            <a:r>
              <a:rPr lang="fr-FR" dirty="0"/>
              <a:t> / </a:t>
            </a:r>
            <a:r>
              <a:rPr lang="fr-FR" dirty="0" err="1"/>
              <a:t>Cron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6B3365F-74BA-4F66-9D02-A6652D2FD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51" y="1690688"/>
            <a:ext cx="934402" cy="93440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C29D58F-B0B7-41C7-E5F6-8527263BF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0" y="3016251"/>
            <a:ext cx="962239" cy="96223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5822E96-9E14-C25E-F6A9-4D48BCC46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1" y="5645964"/>
            <a:ext cx="962239" cy="96223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460A488-66DE-2D58-F848-F86502144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9" y="4331107"/>
            <a:ext cx="962239" cy="96223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9FA68E6-0E98-C26C-7520-6D22A136B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27" y="6265232"/>
            <a:ext cx="428443" cy="42844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05FE3D-E047-0B0C-0D61-6D845C094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01" y="4865150"/>
            <a:ext cx="428444" cy="4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15347469-0EFC-9A88-5F46-92E4CD6111F8}"/>
              </a:ext>
            </a:extLst>
          </p:cNvPr>
          <p:cNvCxnSpPr>
            <a:cxnSpLocks/>
            <a:stCxn id="8" idx="1"/>
            <a:endCxn id="15" idx="3"/>
          </p:cNvCxnSpPr>
          <p:nvPr/>
        </p:nvCxnSpPr>
        <p:spPr>
          <a:xfrm rot="10800000">
            <a:off x="2670154" y="2157890"/>
            <a:ext cx="2002613" cy="1815477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36CBB712-6DE4-2E0B-9052-037FA3BAA360}"/>
              </a:ext>
            </a:extLst>
          </p:cNvPr>
          <p:cNvCxnSpPr>
            <a:cxnSpLocks/>
            <a:stCxn id="8" idx="1"/>
            <a:endCxn id="19" idx="3"/>
          </p:cNvCxnSpPr>
          <p:nvPr/>
        </p:nvCxnSpPr>
        <p:spPr>
          <a:xfrm rot="10800000">
            <a:off x="2681860" y="3497372"/>
            <a:ext cx="1990907" cy="475995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62D62445-9839-2526-6969-38D80A1D0643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rot="10800000" flipV="1">
            <a:off x="2681858" y="3973365"/>
            <a:ext cx="1990908" cy="838861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10542C47-9F05-9EAB-9A40-4F3611EA4A70}"/>
              </a:ext>
            </a:extLst>
          </p:cNvPr>
          <p:cNvCxnSpPr>
            <a:cxnSpLocks/>
            <a:stCxn id="8" idx="1"/>
            <a:endCxn id="20" idx="3"/>
          </p:cNvCxnSpPr>
          <p:nvPr/>
        </p:nvCxnSpPr>
        <p:spPr>
          <a:xfrm rot="10800000" flipV="1">
            <a:off x="2681860" y="3973366"/>
            <a:ext cx="1990906" cy="215371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1EC5078-F4FC-0B8C-232C-1AA814F7E1D8}"/>
              </a:ext>
            </a:extLst>
          </p:cNvPr>
          <p:cNvSpPr/>
          <p:nvPr/>
        </p:nvSpPr>
        <p:spPr>
          <a:xfrm>
            <a:off x="4827222" y="469939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ETL</a:t>
            </a:r>
          </a:p>
        </p:txBody>
      </p:sp>
      <p:pic>
        <p:nvPicPr>
          <p:cNvPr id="2050" name="Picture 2" descr="rocket_contrib - Rust">
            <a:extLst>
              <a:ext uri="{FF2B5EF4-FFF2-40B4-BE49-F238E27FC236}">
                <a16:creationId xmlns:a16="http://schemas.microsoft.com/office/drawing/2014/main" id="{DD8B681A-13F8-6ADE-3E71-C320A5C6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438" y="3818462"/>
            <a:ext cx="378589" cy="3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47181FD-FE1C-233A-C9DF-C12F68E0CFA0}"/>
              </a:ext>
            </a:extLst>
          </p:cNvPr>
          <p:cNvSpPr txBox="1"/>
          <p:nvPr/>
        </p:nvSpPr>
        <p:spPr>
          <a:xfrm>
            <a:off x="8049386" y="2080238"/>
            <a:ext cx="38244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Interface en Dart/Flutter, backend en Rust</a:t>
            </a: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Permet d’utiliser les forces des deux langages et de combler leurs inconvénients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DA34BA-9248-DA0E-9BCF-827DB97256D8}"/>
              </a:ext>
            </a:extLst>
          </p:cNvPr>
          <p:cNvSpPr/>
          <p:nvPr/>
        </p:nvSpPr>
        <p:spPr>
          <a:xfrm>
            <a:off x="7101438" y="4265214"/>
            <a:ext cx="795329" cy="378589"/>
          </a:xfrm>
          <a:prstGeom prst="rect">
            <a:avLst/>
          </a:prstGeom>
          <a:solidFill>
            <a:srgbClr val="F74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3CFC61-EFAE-2B98-517B-D12B0EA45182}"/>
              </a:ext>
            </a:extLst>
          </p:cNvPr>
          <p:cNvSpPr/>
          <p:nvPr/>
        </p:nvSpPr>
        <p:spPr>
          <a:xfrm>
            <a:off x="7087053" y="4699398"/>
            <a:ext cx="795329" cy="378589"/>
          </a:xfrm>
          <a:prstGeom prst="rect">
            <a:avLst/>
          </a:prstGeom>
          <a:solidFill>
            <a:srgbClr val="F74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Rettle</a:t>
            </a:r>
            <a:endParaRPr lang="fr-FR" dirty="0"/>
          </a:p>
        </p:txBody>
      </p:sp>
      <p:pic>
        <p:nvPicPr>
          <p:cNvPr id="11" name="Graphique 5">
            <a:extLst>
              <a:ext uri="{FF2B5EF4-FFF2-40B4-BE49-F238E27FC236}">
                <a16:creationId xmlns:a16="http://schemas.microsoft.com/office/drawing/2014/main" id="{4A394031-25B1-E123-F8C1-036D6C4AAB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9256" y="1906411"/>
            <a:ext cx="569652" cy="378589"/>
          </a:xfrm>
          <a:prstGeom prst="rect">
            <a:avLst/>
          </a:prstGeom>
        </p:spPr>
      </p:pic>
      <p:pic>
        <p:nvPicPr>
          <p:cNvPr id="5124" name="Picture 4" descr="Flutter - Idéematic">
            <a:extLst>
              <a:ext uri="{FF2B5EF4-FFF2-40B4-BE49-F238E27FC236}">
                <a16:creationId xmlns:a16="http://schemas.microsoft.com/office/drawing/2014/main" id="{311A0DE4-993E-F25D-7E96-0B34BAC9A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52" y="1935568"/>
            <a:ext cx="320274" cy="32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0E3C03A-A99C-26E3-E5C7-AB8725701443}"/>
              </a:ext>
            </a:extLst>
          </p:cNvPr>
          <p:cNvSpPr txBox="1"/>
          <p:nvPr/>
        </p:nvSpPr>
        <p:spPr>
          <a:xfrm>
            <a:off x="464299" y="1895572"/>
            <a:ext cx="16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C439CF-15CD-6ABA-E27A-D3103479727B}"/>
              </a:ext>
            </a:extLst>
          </p:cNvPr>
          <p:cNvSpPr txBox="1"/>
          <p:nvPr/>
        </p:nvSpPr>
        <p:spPr>
          <a:xfrm>
            <a:off x="8049387" y="1286308"/>
            <a:ext cx="382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F74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Flutter_rust_bridge</a:t>
            </a:r>
            <a:r>
              <a:rPr lang="fr-FR" sz="2400" b="1" dirty="0">
                <a:solidFill>
                  <a:srgbClr val="F74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l’app mobile</a:t>
            </a:r>
          </a:p>
        </p:txBody>
      </p:sp>
      <p:pic>
        <p:nvPicPr>
          <p:cNvPr id="3" name="Picture 2" descr="Application free icon">
            <a:extLst>
              <a:ext uri="{FF2B5EF4-FFF2-40B4-BE49-F238E27FC236}">
                <a16:creationId xmlns:a16="http://schemas.microsoft.com/office/drawing/2014/main" id="{48772EF1-97DE-B222-FEE2-EE6D8546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327" y="3610131"/>
            <a:ext cx="405973" cy="40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Salut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4E88A2E-3798-0688-B60D-1F4398B6E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5241"/>
            <a:ext cx="3346682" cy="446224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A53385-1E46-CB3F-FCC0-CA2DE76418A5}"/>
              </a:ext>
            </a:extLst>
          </p:cNvPr>
          <p:cNvSpPr txBox="1"/>
          <p:nvPr/>
        </p:nvSpPr>
        <p:spPr>
          <a:xfrm>
            <a:off x="4338394" y="1635241"/>
            <a:ext cx="73752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Architecte solution chez Owlnext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Auparavant Head of software &amp; </a:t>
            </a:r>
            <a:r>
              <a:rPr lang="fr-FR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sytem</a:t>
            </a:r>
            <a:r>
              <a:rPr lang="fr-F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architecture chez </a:t>
            </a:r>
            <a:r>
              <a:rPr lang="fr-FR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iBanFirst</a:t>
            </a:r>
            <a:endParaRPr lang="fr-F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Quelques réalisations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Conception d’un système de chiffrage end-to-end : Heimdall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Création d’un système de téléphonie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VoIP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via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WebRTC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avec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IVRs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Files d’attentes, redirections d’appels, connexions CRM,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Refactoring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d’un serveur de connexion aux salles de marchés internationales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 techs de</a:t>
            </a:r>
            <a:r>
              <a:rPr lang="fr-FR" b="0" i="0" dirty="0">
                <a:solidFill>
                  <a:srgbClr val="C1BCB4"/>
                </a:solidFill>
                <a:effectLst/>
                <a:latin typeface="arial" panose="020B0604020202020204" pitchFamily="34" charset="0"/>
              </a:rPr>
              <a:t>❤️</a:t>
            </a:r>
            <a:r>
              <a:rPr lang="fr-F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Rust, PHP, Symfony,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APIPlatform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Flutter, Python, Ruby, Bash, …</a:t>
            </a:r>
          </a:p>
        </p:txBody>
      </p:sp>
    </p:spTree>
    <p:extLst>
      <p:ext uri="{BB962C8B-B14F-4D97-AF65-F5344CB8AC3E}">
        <p14:creationId xmlns:p14="http://schemas.microsoft.com/office/powerpoint/2010/main" val="14684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  <a:cs typeface="Roboto Black"/>
              </a:rPr>
              <a:t>On en fait quoi ?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4FE1FD-4121-C4DB-FB3B-D7D6383149B9}"/>
              </a:ext>
            </a:extLst>
          </p:cNvPr>
          <p:cNvSpPr/>
          <p:nvPr/>
        </p:nvSpPr>
        <p:spPr>
          <a:xfrm>
            <a:off x="4672766" y="2711642"/>
            <a:ext cx="2562347" cy="2523448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fr-FR" dirty="0"/>
              <a:t>Serveur applicatif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BA02D1C-11CE-F6D3-4326-EADC8C47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64" y="2379715"/>
            <a:ext cx="595191" cy="5951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4450A1-1B29-49F8-C742-3FDA2F9B8570}"/>
              </a:ext>
            </a:extLst>
          </p:cNvPr>
          <p:cNvSpPr/>
          <p:nvPr/>
        </p:nvSpPr>
        <p:spPr>
          <a:xfrm>
            <a:off x="4827221" y="3818462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API / Application web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5DB68-A88A-5D76-D7D6-A4BC8C8D0417}"/>
              </a:ext>
            </a:extLst>
          </p:cNvPr>
          <p:cNvSpPr/>
          <p:nvPr/>
        </p:nvSpPr>
        <p:spPr>
          <a:xfrm>
            <a:off x="4827222" y="426445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 err="1"/>
              <a:t>Runners</a:t>
            </a:r>
            <a:r>
              <a:rPr lang="fr-FR" dirty="0"/>
              <a:t> / </a:t>
            </a:r>
            <a:r>
              <a:rPr lang="fr-FR" dirty="0" err="1"/>
              <a:t>Cron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6B3365F-74BA-4F66-9D02-A6652D2FD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51" y="1690688"/>
            <a:ext cx="934402" cy="93440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C29D58F-B0B7-41C7-E5F6-8527263BF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0" y="3016251"/>
            <a:ext cx="962239" cy="96223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5822E96-9E14-C25E-F6A9-4D48BCC46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1" y="5645964"/>
            <a:ext cx="962239" cy="96223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460A488-66DE-2D58-F848-F86502144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9" y="4331107"/>
            <a:ext cx="962239" cy="9622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05FE3D-E047-0B0C-0D61-6D845C094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01" y="4865150"/>
            <a:ext cx="428444" cy="4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15347469-0EFC-9A88-5F46-92E4CD6111F8}"/>
              </a:ext>
            </a:extLst>
          </p:cNvPr>
          <p:cNvCxnSpPr>
            <a:cxnSpLocks/>
            <a:stCxn id="8" idx="1"/>
            <a:endCxn id="15" idx="3"/>
          </p:cNvCxnSpPr>
          <p:nvPr/>
        </p:nvCxnSpPr>
        <p:spPr>
          <a:xfrm rot="10800000">
            <a:off x="2670154" y="2157890"/>
            <a:ext cx="2002613" cy="1815477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36CBB712-6DE4-2E0B-9052-037FA3BAA360}"/>
              </a:ext>
            </a:extLst>
          </p:cNvPr>
          <p:cNvCxnSpPr>
            <a:cxnSpLocks/>
            <a:stCxn id="8" idx="1"/>
            <a:endCxn id="19" idx="3"/>
          </p:cNvCxnSpPr>
          <p:nvPr/>
        </p:nvCxnSpPr>
        <p:spPr>
          <a:xfrm rot="10800000">
            <a:off x="2681860" y="3497372"/>
            <a:ext cx="1990907" cy="475995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62D62445-9839-2526-6969-38D80A1D0643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rot="10800000" flipV="1">
            <a:off x="2681858" y="3973365"/>
            <a:ext cx="1990908" cy="838861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10542C47-9F05-9EAB-9A40-4F3611EA4A70}"/>
              </a:ext>
            </a:extLst>
          </p:cNvPr>
          <p:cNvCxnSpPr>
            <a:cxnSpLocks/>
            <a:stCxn id="8" idx="1"/>
            <a:endCxn id="20" idx="3"/>
          </p:cNvCxnSpPr>
          <p:nvPr/>
        </p:nvCxnSpPr>
        <p:spPr>
          <a:xfrm rot="10800000" flipV="1">
            <a:off x="2681860" y="3973366"/>
            <a:ext cx="1990906" cy="215371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1EC5078-F4FC-0B8C-232C-1AA814F7E1D8}"/>
              </a:ext>
            </a:extLst>
          </p:cNvPr>
          <p:cNvSpPr/>
          <p:nvPr/>
        </p:nvSpPr>
        <p:spPr>
          <a:xfrm>
            <a:off x="4827222" y="469939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ETL</a:t>
            </a:r>
          </a:p>
        </p:txBody>
      </p:sp>
      <p:pic>
        <p:nvPicPr>
          <p:cNvPr id="2050" name="Picture 2" descr="rocket_contrib - Rust">
            <a:extLst>
              <a:ext uri="{FF2B5EF4-FFF2-40B4-BE49-F238E27FC236}">
                <a16:creationId xmlns:a16="http://schemas.microsoft.com/office/drawing/2014/main" id="{DD8B681A-13F8-6ADE-3E71-C320A5C6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438" y="3818462"/>
            <a:ext cx="378589" cy="3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E90095F-64EA-1203-1484-784480090733}"/>
              </a:ext>
            </a:extLst>
          </p:cNvPr>
          <p:cNvSpPr txBox="1"/>
          <p:nvPr/>
        </p:nvSpPr>
        <p:spPr>
          <a:xfrm>
            <a:off x="8049387" y="1286308"/>
            <a:ext cx="382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74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Iced.rs : les applications de bureau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0C97D48-AECB-5FB3-0ECB-E6AF7CC2103D}"/>
              </a:ext>
            </a:extLst>
          </p:cNvPr>
          <p:cNvSpPr txBox="1"/>
          <p:nvPr/>
        </p:nvSpPr>
        <p:spPr>
          <a:xfrm>
            <a:off x="8049387" y="5445300"/>
            <a:ext cx="3564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Dans d’autres langages :</a:t>
            </a:r>
          </a:p>
          <a:p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JavaFX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QT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7181FD-FE1C-233A-C9DF-C12F68E0CFA0}"/>
              </a:ext>
            </a:extLst>
          </p:cNvPr>
          <p:cNvSpPr txBox="1"/>
          <p:nvPr/>
        </p:nvSpPr>
        <p:spPr>
          <a:xfrm>
            <a:off x="8049387" y="2095775"/>
            <a:ext cx="3824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Concepts communs de composants et d’héritage de contexte</a:t>
            </a: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Multiplateforme</a:t>
            </a: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DA34BA-9248-DA0E-9BCF-827DB97256D8}"/>
              </a:ext>
            </a:extLst>
          </p:cNvPr>
          <p:cNvSpPr/>
          <p:nvPr/>
        </p:nvSpPr>
        <p:spPr>
          <a:xfrm>
            <a:off x="7101438" y="4265214"/>
            <a:ext cx="795329" cy="378589"/>
          </a:xfrm>
          <a:prstGeom prst="rect">
            <a:avLst/>
          </a:prstGeom>
          <a:solidFill>
            <a:srgbClr val="F74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3CFC61-EFAE-2B98-517B-D12B0EA45182}"/>
              </a:ext>
            </a:extLst>
          </p:cNvPr>
          <p:cNvSpPr/>
          <p:nvPr/>
        </p:nvSpPr>
        <p:spPr>
          <a:xfrm>
            <a:off x="7087053" y="4699398"/>
            <a:ext cx="795329" cy="378589"/>
          </a:xfrm>
          <a:prstGeom prst="rect">
            <a:avLst/>
          </a:prstGeom>
          <a:solidFill>
            <a:srgbClr val="F74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Rettle</a:t>
            </a:r>
            <a:endParaRPr lang="fr-FR" dirty="0"/>
          </a:p>
        </p:txBody>
      </p:sp>
      <p:pic>
        <p:nvPicPr>
          <p:cNvPr id="11" name="Graphique 5">
            <a:extLst>
              <a:ext uri="{FF2B5EF4-FFF2-40B4-BE49-F238E27FC236}">
                <a16:creationId xmlns:a16="http://schemas.microsoft.com/office/drawing/2014/main" id="{4A394031-25B1-E123-F8C1-036D6C4AA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9256" y="1906411"/>
            <a:ext cx="569652" cy="378589"/>
          </a:xfrm>
          <a:prstGeom prst="rect">
            <a:avLst/>
          </a:prstGeom>
        </p:spPr>
      </p:pic>
      <p:pic>
        <p:nvPicPr>
          <p:cNvPr id="5124" name="Picture 4" descr="Flutter - Idéematic">
            <a:extLst>
              <a:ext uri="{FF2B5EF4-FFF2-40B4-BE49-F238E27FC236}">
                <a16:creationId xmlns:a16="http://schemas.microsoft.com/office/drawing/2014/main" id="{311A0DE4-993E-F25D-7E96-0B34BAC9A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52" y="1935568"/>
            <a:ext cx="320274" cy="32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0E3C03A-A99C-26E3-E5C7-AB8725701443}"/>
              </a:ext>
            </a:extLst>
          </p:cNvPr>
          <p:cNvSpPr txBox="1"/>
          <p:nvPr/>
        </p:nvSpPr>
        <p:spPr>
          <a:xfrm>
            <a:off x="464299" y="1895572"/>
            <a:ext cx="16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9808F3A-4EBC-B1CB-EA40-32372D5BD2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27" y="6265232"/>
            <a:ext cx="428443" cy="428443"/>
          </a:xfrm>
          <a:prstGeom prst="rect">
            <a:avLst/>
          </a:prstGeom>
        </p:spPr>
      </p:pic>
      <p:pic>
        <p:nvPicPr>
          <p:cNvPr id="17" name="Picture 2" descr="Application free icon">
            <a:extLst>
              <a:ext uri="{FF2B5EF4-FFF2-40B4-BE49-F238E27FC236}">
                <a16:creationId xmlns:a16="http://schemas.microsoft.com/office/drawing/2014/main" id="{2E4C59D3-5D0F-B231-4450-8B34CF2D1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327" y="3610131"/>
            <a:ext cx="405973" cy="40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ced-rs · GitHub">
            <a:extLst>
              <a:ext uri="{FF2B5EF4-FFF2-40B4-BE49-F238E27FC236}">
                <a16:creationId xmlns:a16="http://schemas.microsoft.com/office/drawing/2014/main" id="{320FAE91-DDEC-E653-E875-004F39A5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8" y="3029557"/>
            <a:ext cx="378589" cy="3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6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  <a:cs typeface="Roboto Black"/>
              </a:rPr>
              <a:t>On en fait quoi ?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4FE1FD-4121-C4DB-FB3B-D7D6383149B9}"/>
              </a:ext>
            </a:extLst>
          </p:cNvPr>
          <p:cNvSpPr/>
          <p:nvPr/>
        </p:nvSpPr>
        <p:spPr>
          <a:xfrm>
            <a:off x="4672766" y="2711642"/>
            <a:ext cx="2562347" cy="2523448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fr-FR" dirty="0"/>
              <a:t>Serveur applicatif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BA02D1C-11CE-F6D3-4326-EADC8C47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64" y="2379715"/>
            <a:ext cx="595191" cy="5951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4450A1-1B29-49F8-C742-3FDA2F9B8570}"/>
              </a:ext>
            </a:extLst>
          </p:cNvPr>
          <p:cNvSpPr/>
          <p:nvPr/>
        </p:nvSpPr>
        <p:spPr>
          <a:xfrm>
            <a:off x="4827221" y="3818462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API / Application web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5DB68-A88A-5D76-D7D6-A4BC8C8D0417}"/>
              </a:ext>
            </a:extLst>
          </p:cNvPr>
          <p:cNvSpPr/>
          <p:nvPr/>
        </p:nvSpPr>
        <p:spPr>
          <a:xfrm>
            <a:off x="4827222" y="426445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 err="1"/>
              <a:t>Runners</a:t>
            </a:r>
            <a:r>
              <a:rPr lang="fr-FR" dirty="0"/>
              <a:t> / </a:t>
            </a:r>
            <a:r>
              <a:rPr lang="fr-FR" dirty="0" err="1"/>
              <a:t>Cron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6B3365F-74BA-4F66-9D02-A6652D2FD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51" y="1690688"/>
            <a:ext cx="934402" cy="93440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C29D58F-B0B7-41C7-E5F6-8527263BF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0" y="3016251"/>
            <a:ext cx="962239" cy="96223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5822E96-9E14-C25E-F6A9-4D48BCC46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1" y="5645964"/>
            <a:ext cx="962239" cy="96223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460A488-66DE-2D58-F848-F86502144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9" y="4331107"/>
            <a:ext cx="962239" cy="9622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05FE3D-E047-0B0C-0D61-6D845C094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01" y="4865150"/>
            <a:ext cx="428444" cy="4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15347469-0EFC-9A88-5F46-92E4CD6111F8}"/>
              </a:ext>
            </a:extLst>
          </p:cNvPr>
          <p:cNvCxnSpPr>
            <a:cxnSpLocks/>
            <a:stCxn id="8" idx="1"/>
            <a:endCxn id="15" idx="3"/>
          </p:cNvCxnSpPr>
          <p:nvPr/>
        </p:nvCxnSpPr>
        <p:spPr>
          <a:xfrm rot="10800000">
            <a:off x="2670154" y="2157890"/>
            <a:ext cx="2002613" cy="1815477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36CBB712-6DE4-2E0B-9052-037FA3BAA360}"/>
              </a:ext>
            </a:extLst>
          </p:cNvPr>
          <p:cNvCxnSpPr>
            <a:cxnSpLocks/>
            <a:stCxn id="8" idx="1"/>
            <a:endCxn id="19" idx="3"/>
          </p:cNvCxnSpPr>
          <p:nvPr/>
        </p:nvCxnSpPr>
        <p:spPr>
          <a:xfrm rot="10800000">
            <a:off x="2681860" y="3497372"/>
            <a:ext cx="1990907" cy="475995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62D62445-9839-2526-6969-38D80A1D0643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rot="10800000" flipV="1">
            <a:off x="2681858" y="3973365"/>
            <a:ext cx="1990908" cy="838861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10542C47-9F05-9EAB-9A40-4F3611EA4A70}"/>
              </a:ext>
            </a:extLst>
          </p:cNvPr>
          <p:cNvCxnSpPr>
            <a:cxnSpLocks/>
            <a:stCxn id="8" idx="1"/>
            <a:endCxn id="20" idx="3"/>
          </p:cNvCxnSpPr>
          <p:nvPr/>
        </p:nvCxnSpPr>
        <p:spPr>
          <a:xfrm rot="10800000" flipV="1">
            <a:off x="2681860" y="3973366"/>
            <a:ext cx="1990906" cy="215371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1EC5078-F4FC-0B8C-232C-1AA814F7E1D8}"/>
              </a:ext>
            </a:extLst>
          </p:cNvPr>
          <p:cNvSpPr/>
          <p:nvPr/>
        </p:nvSpPr>
        <p:spPr>
          <a:xfrm>
            <a:off x="4827222" y="469939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ETL</a:t>
            </a:r>
          </a:p>
        </p:txBody>
      </p:sp>
      <p:pic>
        <p:nvPicPr>
          <p:cNvPr id="2050" name="Picture 2" descr="rocket_contrib - Rust">
            <a:extLst>
              <a:ext uri="{FF2B5EF4-FFF2-40B4-BE49-F238E27FC236}">
                <a16:creationId xmlns:a16="http://schemas.microsoft.com/office/drawing/2014/main" id="{DD8B681A-13F8-6ADE-3E71-C320A5C6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438" y="3818462"/>
            <a:ext cx="378589" cy="3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0C97D48-AECB-5FB3-0ECB-E6AF7CC2103D}"/>
              </a:ext>
            </a:extLst>
          </p:cNvPr>
          <p:cNvSpPr txBox="1"/>
          <p:nvPr/>
        </p:nvSpPr>
        <p:spPr>
          <a:xfrm>
            <a:off x="8049387" y="5445300"/>
            <a:ext cx="3564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Dans d’autres langages :</a:t>
            </a: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Electron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7181FD-FE1C-233A-C9DF-C12F68E0CFA0}"/>
              </a:ext>
            </a:extLst>
          </p:cNvPr>
          <p:cNvSpPr txBox="1"/>
          <p:nvPr/>
        </p:nvSpPr>
        <p:spPr>
          <a:xfrm>
            <a:off x="8049387" y="2095775"/>
            <a:ext cx="3824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Back-end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en Rust</a:t>
            </a: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Front-end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avec le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framework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votre choix (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html+js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Next, Vue, Svelte, etc.)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DA34BA-9248-DA0E-9BCF-827DB97256D8}"/>
              </a:ext>
            </a:extLst>
          </p:cNvPr>
          <p:cNvSpPr/>
          <p:nvPr/>
        </p:nvSpPr>
        <p:spPr>
          <a:xfrm>
            <a:off x="7101438" y="4265214"/>
            <a:ext cx="795329" cy="378589"/>
          </a:xfrm>
          <a:prstGeom prst="rect">
            <a:avLst/>
          </a:prstGeom>
          <a:solidFill>
            <a:srgbClr val="F74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3CFC61-EFAE-2B98-517B-D12B0EA45182}"/>
              </a:ext>
            </a:extLst>
          </p:cNvPr>
          <p:cNvSpPr/>
          <p:nvPr/>
        </p:nvSpPr>
        <p:spPr>
          <a:xfrm>
            <a:off x="7087053" y="4699398"/>
            <a:ext cx="795329" cy="378589"/>
          </a:xfrm>
          <a:prstGeom prst="rect">
            <a:avLst/>
          </a:prstGeom>
          <a:solidFill>
            <a:srgbClr val="F74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Rettle</a:t>
            </a:r>
            <a:endParaRPr lang="fr-FR" dirty="0"/>
          </a:p>
        </p:txBody>
      </p:sp>
      <p:pic>
        <p:nvPicPr>
          <p:cNvPr id="11" name="Graphique 5">
            <a:extLst>
              <a:ext uri="{FF2B5EF4-FFF2-40B4-BE49-F238E27FC236}">
                <a16:creationId xmlns:a16="http://schemas.microsoft.com/office/drawing/2014/main" id="{4A394031-25B1-E123-F8C1-036D6C4AA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9256" y="1906411"/>
            <a:ext cx="569652" cy="378589"/>
          </a:xfrm>
          <a:prstGeom prst="rect">
            <a:avLst/>
          </a:prstGeom>
        </p:spPr>
      </p:pic>
      <p:pic>
        <p:nvPicPr>
          <p:cNvPr id="5124" name="Picture 4" descr="Flutter - Idéematic">
            <a:extLst>
              <a:ext uri="{FF2B5EF4-FFF2-40B4-BE49-F238E27FC236}">
                <a16:creationId xmlns:a16="http://schemas.microsoft.com/office/drawing/2014/main" id="{311A0DE4-993E-F25D-7E96-0B34BAC9A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52" y="1935568"/>
            <a:ext cx="320274" cy="32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0E3C03A-A99C-26E3-E5C7-AB8725701443}"/>
              </a:ext>
            </a:extLst>
          </p:cNvPr>
          <p:cNvSpPr txBox="1"/>
          <p:nvPr/>
        </p:nvSpPr>
        <p:spPr>
          <a:xfrm>
            <a:off x="464299" y="1895572"/>
            <a:ext cx="16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9808F3A-4EBC-B1CB-EA40-32372D5BD2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27" y="6265232"/>
            <a:ext cx="428443" cy="428443"/>
          </a:xfrm>
          <a:prstGeom prst="rect">
            <a:avLst/>
          </a:prstGeom>
        </p:spPr>
      </p:pic>
      <p:pic>
        <p:nvPicPr>
          <p:cNvPr id="9218" name="Picture 2" descr="iced-rs · GitHub">
            <a:extLst>
              <a:ext uri="{FF2B5EF4-FFF2-40B4-BE49-F238E27FC236}">
                <a16:creationId xmlns:a16="http://schemas.microsoft.com/office/drawing/2014/main" id="{7E6689F5-A7F7-2033-C083-DDB98E92E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8" y="3029557"/>
            <a:ext cx="378589" cy="3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520AA80-2C8F-8EA1-337C-4D7762C05CEE}"/>
              </a:ext>
            </a:extLst>
          </p:cNvPr>
          <p:cNvSpPr txBox="1"/>
          <p:nvPr/>
        </p:nvSpPr>
        <p:spPr>
          <a:xfrm>
            <a:off x="8049387" y="1286308"/>
            <a:ext cx="382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F74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TauRi</a:t>
            </a:r>
            <a:r>
              <a:rPr lang="fr-FR" sz="2400" b="1" dirty="0">
                <a:solidFill>
                  <a:srgbClr val="F74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les clients légers</a:t>
            </a:r>
          </a:p>
        </p:txBody>
      </p:sp>
      <p:pic>
        <p:nvPicPr>
          <p:cNvPr id="14338" name="Picture 2" descr="tauri-apps/tauri - npm">
            <a:extLst>
              <a:ext uri="{FF2B5EF4-FFF2-40B4-BE49-F238E27FC236}">
                <a16:creationId xmlns:a16="http://schemas.microsoft.com/office/drawing/2014/main" id="{98A5B47B-F3A5-75D1-7F3F-D4644E830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5" y="3447562"/>
            <a:ext cx="443294" cy="44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pplication free icon">
            <a:extLst>
              <a:ext uri="{FF2B5EF4-FFF2-40B4-BE49-F238E27FC236}">
                <a16:creationId xmlns:a16="http://schemas.microsoft.com/office/drawing/2014/main" id="{38E66FEF-10F8-127A-89B6-96AE3819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327" y="3610131"/>
            <a:ext cx="405973" cy="40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3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  <a:cs typeface="Roboto Black"/>
              </a:rPr>
              <a:t>On en fait quoi ?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4FE1FD-4121-C4DB-FB3B-D7D6383149B9}"/>
              </a:ext>
            </a:extLst>
          </p:cNvPr>
          <p:cNvSpPr/>
          <p:nvPr/>
        </p:nvSpPr>
        <p:spPr>
          <a:xfrm>
            <a:off x="4672766" y="2711642"/>
            <a:ext cx="2562347" cy="2523448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fr-FR" dirty="0"/>
              <a:t>Serveur applicatif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BA02D1C-11CE-F6D3-4326-EADC8C47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64" y="2379715"/>
            <a:ext cx="595191" cy="5951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4450A1-1B29-49F8-C742-3FDA2F9B8570}"/>
              </a:ext>
            </a:extLst>
          </p:cNvPr>
          <p:cNvSpPr/>
          <p:nvPr/>
        </p:nvSpPr>
        <p:spPr>
          <a:xfrm>
            <a:off x="4827221" y="3818462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API / Application web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5DB68-A88A-5D76-D7D6-A4BC8C8D0417}"/>
              </a:ext>
            </a:extLst>
          </p:cNvPr>
          <p:cNvSpPr/>
          <p:nvPr/>
        </p:nvSpPr>
        <p:spPr>
          <a:xfrm>
            <a:off x="4827222" y="426445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 err="1"/>
              <a:t>Runners</a:t>
            </a:r>
            <a:r>
              <a:rPr lang="fr-FR" dirty="0"/>
              <a:t> / </a:t>
            </a:r>
            <a:r>
              <a:rPr lang="fr-FR" dirty="0" err="1"/>
              <a:t>Cron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6B3365F-74BA-4F66-9D02-A6652D2FD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51" y="1690688"/>
            <a:ext cx="934402" cy="93440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C29D58F-B0B7-41C7-E5F6-8527263BF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0" y="3016251"/>
            <a:ext cx="962239" cy="96223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5822E96-9E14-C25E-F6A9-4D48BCC46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1" y="5645964"/>
            <a:ext cx="962239" cy="96223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460A488-66DE-2D58-F848-F86502144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9" y="4331107"/>
            <a:ext cx="962239" cy="9622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05FE3D-E047-0B0C-0D61-6D845C094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01" y="4865150"/>
            <a:ext cx="428444" cy="4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15347469-0EFC-9A88-5F46-92E4CD6111F8}"/>
              </a:ext>
            </a:extLst>
          </p:cNvPr>
          <p:cNvCxnSpPr>
            <a:cxnSpLocks/>
            <a:stCxn id="8" idx="1"/>
            <a:endCxn id="15" idx="3"/>
          </p:cNvCxnSpPr>
          <p:nvPr/>
        </p:nvCxnSpPr>
        <p:spPr>
          <a:xfrm rot="10800000">
            <a:off x="2670154" y="2157890"/>
            <a:ext cx="2002613" cy="1815477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36CBB712-6DE4-2E0B-9052-037FA3BAA360}"/>
              </a:ext>
            </a:extLst>
          </p:cNvPr>
          <p:cNvCxnSpPr>
            <a:cxnSpLocks/>
            <a:stCxn id="8" idx="1"/>
            <a:endCxn id="19" idx="3"/>
          </p:cNvCxnSpPr>
          <p:nvPr/>
        </p:nvCxnSpPr>
        <p:spPr>
          <a:xfrm rot="10800000">
            <a:off x="2681860" y="3497372"/>
            <a:ext cx="1990907" cy="475995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62D62445-9839-2526-6969-38D80A1D0643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rot="10800000" flipV="1">
            <a:off x="2681858" y="3973365"/>
            <a:ext cx="1990908" cy="838861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10542C47-9F05-9EAB-9A40-4F3611EA4A70}"/>
              </a:ext>
            </a:extLst>
          </p:cNvPr>
          <p:cNvCxnSpPr>
            <a:cxnSpLocks/>
            <a:stCxn id="8" idx="1"/>
            <a:endCxn id="20" idx="3"/>
          </p:cNvCxnSpPr>
          <p:nvPr/>
        </p:nvCxnSpPr>
        <p:spPr>
          <a:xfrm rot="10800000" flipV="1">
            <a:off x="2681860" y="3973366"/>
            <a:ext cx="1990906" cy="215371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1EC5078-F4FC-0B8C-232C-1AA814F7E1D8}"/>
              </a:ext>
            </a:extLst>
          </p:cNvPr>
          <p:cNvSpPr/>
          <p:nvPr/>
        </p:nvSpPr>
        <p:spPr>
          <a:xfrm>
            <a:off x="4827222" y="469939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ETL</a:t>
            </a:r>
          </a:p>
        </p:txBody>
      </p:sp>
      <p:pic>
        <p:nvPicPr>
          <p:cNvPr id="2050" name="Picture 2" descr="rocket_contrib - Rust">
            <a:extLst>
              <a:ext uri="{FF2B5EF4-FFF2-40B4-BE49-F238E27FC236}">
                <a16:creationId xmlns:a16="http://schemas.microsoft.com/office/drawing/2014/main" id="{DD8B681A-13F8-6ADE-3E71-C320A5C6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438" y="3818462"/>
            <a:ext cx="378589" cy="3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0C97D48-AECB-5FB3-0ECB-E6AF7CC2103D}"/>
              </a:ext>
            </a:extLst>
          </p:cNvPr>
          <p:cNvSpPr txBox="1"/>
          <p:nvPr/>
        </p:nvSpPr>
        <p:spPr>
          <a:xfrm>
            <a:off x="8049387" y="5445300"/>
            <a:ext cx="3564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Dans d’autres langages :</a:t>
            </a: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Javascript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7181FD-FE1C-233A-C9DF-C12F68E0CFA0}"/>
              </a:ext>
            </a:extLst>
          </p:cNvPr>
          <p:cNvSpPr txBox="1"/>
          <p:nvPr/>
        </p:nvSpPr>
        <p:spPr>
          <a:xfrm>
            <a:off x="8049387" y="2095775"/>
            <a:ext cx="38244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Utilise l’intégration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WebAssembly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dans les navigateurs</a:t>
            </a: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Permet le développement web en Rust</a:t>
            </a: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Interopérable avec Javascript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DA34BA-9248-DA0E-9BCF-827DB97256D8}"/>
              </a:ext>
            </a:extLst>
          </p:cNvPr>
          <p:cNvSpPr/>
          <p:nvPr/>
        </p:nvSpPr>
        <p:spPr>
          <a:xfrm>
            <a:off x="7101438" y="4265214"/>
            <a:ext cx="795329" cy="378589"/>
          </a:xfrm>
          <a:prstGeom prst="rect">
            <a:avLst/>
          </a:prstGeom>
          <a:solidFill>
            <a:srgbClr val="F74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3CFC61-EFAE-2B98-517B-D12B0EA45182}"/>
              </a:ext>
            </a:extLst>
          </p:cNvPr>
          <p:cNvSpPr/>
          <p:nvPr/>
        </p:nvSpPr>
        <p:spPr>
          <a:xfrm>
            <a:off x="7087053" y="4699398"/>
            <a:ext cx="795329" cy="378589"/>
          </a:xfrm>
          <a:prstGeom prst="rect">
            <a:avLst/>
          </a:prstGeom>
          <a:solidFill>
            <a:srgbClr val="F74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Rettle</a:t>
            </a:r>
            <a:endParaRPr lang="fr-FR" dirty="0"/>
          </a:p>
        </p:txBody>
      </p:sp>
      <p:pic>
        <p:nvPicPr>
          <p:cNvPr id="11" name="Graphique 5">
            <a:extLst>
              <a:ext uri="{FF2B5EF4-FFF2-40B4-BE49-F238E27FC236}">
                <a16:creationId xmlns:a16="http://schemas.microsoft.com/office/drawing/2014/main" id="{4A394031-25B1-E123-F8C1-036D6C4AA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9256" y="1906411"/>
            <a:ext cx="569652" cy="378589"/>
          </a:xfrm>
          <a:prstGeom prst="rect">
            <a:avLst/>
          </a:prstGeom>
        </p:spPr>
      </p:pic>
      <p:pic>
        <p:nvPicPr>
          <p:cNvPr id="5124" name="Picture 4" descr="Flutter - Idéematic">
            <a:extLst>
              <a:ext uri="{FF2B5EF4-FFF2-40B4-BE49-F238E27FC236}">
                <a16:creationId xmlns:a16="http://schemas.microsoft.com/office/drawing/2014/main" id="{311A0DE4-993E-F25D-7E96-0B34BAC9A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52" y="1935568"/>
            <a:ext cx="320274" cy="32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0E3C03A-A99C-26E3-E5C7-AB8725701443}"/>
              </a:ext>
            </a:extLst>
          </p:cNvPr>
          <p:cNvSpPr txBox="1"/>
          <p:nvPr/>
        </p:nvSpPr>
        <p:spPr>
          <a:xfrm>
            <a:off x="464299" y="1895572"/>
            <a:ext cx="16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9808F3A-4EBC-B1CB-EA40-32372D5BD2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27" y="6265232"/>
            <a:ext cx="428443" cy="42844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520AA80-2C8F-8EA1-337C-4D7762C05CEE}"/>
              </a:ext>
            </a:extLst>
          </p:cNvPr>
          <p:cNvSpPr txBox="1"/>
          <p:nvPr/>
        </p:nvSpPr>
        <p:spPr>
          <a:xfrm>
            <a:off x="8049387" y="1286308"/>
            <a:ext cx="382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74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Rust WASM : comme JS mais en Rust</a:t>
            </a:r>
          </a:p>
        </p:txBody>
      </p:sp>
      <p:pic>
        <p:nvPicPr>
          <p:cNvPr id="3" name="Graphique 5">
            <a:extLst>
              <a:ext uri="{FF2B5EF4-FFF2-40B4-BE49-F238E27FC236}">
                <a16:creationId xmlns:a16="http://schemas.microsoft.com/office/drawing/2014/main" id="{756A5A06-EF15-D4A2-E939-AE2387034D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0819" y="4169561"/>
            <a:ext cx="569652" cy="378589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91FD4A91-461A-50CC-9A00-271B6270548F}"/>
              </a:ext>
            </a:extLst>
          </p:cNvPr>
          <p:cNvSpPr txBox="1"/>
          <p:nvPr/>
        </p:nvSpPr>
        <p:spPr>
          <a:xfrm>
            <a:off x="575862" y="4158722"/>
            <a:ext cx="16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3FFA4B8-D48D-CC80-6478-DD8FB97E9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71" y="4155526"/>
            <a:ext cx="378590" cy="3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ced-rs · GitHub">
            <a:extLst>
              <a:ext uri="{FF2B5EF4-FFF2-40B4-BE49-F238E27FC236}">
                <a16:creationId xmlns:a16="http://schemas.microsoft.com/office/drawing/2014/main" id="{983A6ADE-4032-013F-7899-2A3FDE5F2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8" y="3029557"/>
            <a:ext cx="378589" cy="3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tauri-apps/tauri - npm">
            <a:extLst>
              <a:ext uri="{FF2B5EF4-FFF2-40B4-BE49-F238E27FC236}">
                <a16:creationId xmlns:a16="http://schemas.microsoft.com/office/drawing/2014/main" id="{E60CB91A-B35C-E091-F4FF-33D97BCE3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5" y="3447562"/>
            <a:ext cx="443294" cy="44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pplication free icon">
            <a:extLst>
              <a:ext uri="{FF2B5EF4-FFF2-40B4-BE49-F238E27FC236}">
                <a16:creationId xmlns:a16="http://schemas.microsoft.com/office/drawing/2014/main" id="{A125C02F-BDE8-C7CB-807D-E43633FF7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327" y="3610131"/>
            <a:ext cx="405973" cy="40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29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  <a:cs typeface="Roboto Black"/>
              </a:rPr>
              <a:t>On en fait quoi ?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4FE1FD-4121-C4DB-FB3B-D7D6383149B9}"/>
              </a:ext>
            </a:extLst>
          </p:cNvPr>
          <p:cNvSpPr/>
          <p:nvPr/>
        </p:nvSpPr>
        <p:spPr>
          <a:xfrm>
            <a:off x="4672766" y="2711642"/>
            <a:ext cx="2562347" cy="2523448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fr-FR" dirty="0"/>
              <a:t>Serveur applicatif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BA02D1C-11CE-F6D3-4326-EADC8C47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64" y="2379715"/>
            <a:ext cx="595191" cy="5951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4450A1-1B29-49F8-C742-3FDA2F9B8570}"/>
              </a:ext>
            </a:extLst>
          </p:cNvPr>
          <p:cNvSpPr/>
          <p:nvPr/>
        </p:nvSpPr>
        <p:spPr>
          <a:xfrm>
            <a:off x="4827221" y="3818462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API / Application web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5DB68-A88A-5D76-D7D6-A4BC8C8D0417}"/>
              </a:ext>
            </a:extLst>
          </p:cNvPr>
          <p:cNvSpPr/>
          <p:nvPr/>
        </p:nvSpPr>
        <p:spPr>
          <a:xfrm>
            <a:off x="4827222" y="426445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 err="1"/>
              <a:t>Runners</a:t>
            </a:r>
            <a:r>
              <a:rPr lang="fr-FR" dirty="0"/>
              <a:t> / </a:t>
            </a:r>
            <a:r>
              <a:rPr lang="fr-FR" dirty="0" err="1"/>
              <a:t>Cron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6B3365F-74BA-4F66-9D02-A6652D2FD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51" y="1690688"/>
            <a:ext cx="934402" cy="93440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C29D58F-B0B7-41C7-E5F6-8527263BF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0" y="3016251"/>
            <a:ext cx="962239" cy="96223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5822E96-9E14-C25E-F6A9-4D48BCC46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1" y="5645964"/>
            <a:ext cx="962239" cy="96223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460A488-66DE-2D58-F848-F86502144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9" y="4331107"/>
            <a:ext cx="962239" cy="9622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05FE3D-E047-0B0C-0D61-6D845C094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01" y="4865150"/>
            <a:ext cx="428444" cy="4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15347469-0EFC-9A88-5F46-92E4CD6111F8}"/>
              </a:ext>
            </a:extLst>
          </p:cNvPr>
          <p:cNvCxnSpPr>
            <a:cxnSpLocks/>
            <a:stCxn id="8" idx="1"/>
            <a:endCxn id="15" idx="3"/>
          </p:cNvCxnSpPr>
          <p:nvPr/>
        </p:nvCxnSpPr>
        <p:spPr>
          <a:xfrm rot="10800000">
            <a:off x="2670154" y="2157890"/>
            <a:ext cx="2002613" cy="1815477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36CBB712-6DE4-2E0B-9052-037FA3BAA360}"/>
              </a:ext>
            </a:extLst>
          </p:cNvPr>
          <p:cNvCxnSpPr>
            <a:cxnSpLocks/>
            <a:stCxn id="8" idx="1"/>
            <a:endCxn id="19" idx="3"/>
          </p:cNvCxnSpPr>
          <p:nvPr/>
        </p:nvCxnSpPr>
        <p:spPr>
          <a:xfrm rot="10800000">
            <a:off x="2681860" y="3497372"/>
            <a:ext cx="1990907" cy="475995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62D62445-9839-2526-6969-38D80A1D0643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rot="10800000" flipV="1">
            <a:off x="2681858" y="3973365"/>
            <a:ext cx="1990908" cy="838861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10542C47-9F05-9EAB-9A40-4F3611EA4A70}"/>
              </a:ext>
            </a:extLst>
          </p:cNvPr>
          <p:cNvCxnSpPr>
            <a:cxnSpLocks/>
            <a:stCxn id="8" idx="1"/>
            <a:endCxn id="20" idx="3"/>
          </p:cNvCxnSpPr>
          <p:nvPr/>
        </p:nvCxnSpPr>
        <p:spPr>
          <a:xfrm rot="10800000" flipV="1">
            <a:off x="2681860" y="3973366"/>
            <a:ext cx="1990906" cy="215371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1EC5078-F4FC-0B8C-232C-1AA814F7E1D8}"/>
              </a:ext>
            </a:extLst>
          </p:cNvPr>
          <p:cNvSpPr/>
          <p:nvPr/>
        </p:nvSpPr>
        <p:spPr>
          <a:xfrm>
            <a:off x="4827222" y="469939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ETL</a:t>
            </a:r>
          </a:p>
        </p:txBody>
      </p:sp>
      <p:pic>
        <p:nvPicPr>
          <p:cNvPr id="2050" name="Picture 2" descr="rocket_contrib - Rust">
            <a:extLst>
              <a:ext uri="{FF2B5EF4-FFF2-40B4-BE49-F238E27FC236}">
                <a16:creationId xmlns:a16="http://schemas.microsoft.com/office/drawing/2014/main" id="{DD8B681A-13F8-6ADE-3E71-C320A5C6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438" y="3818462"/>
            <a:ext cx="378589" cy="3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47181FD-FE1C-233A-C9DF-C12F68E0CFA0}"/>
              </a:ext>
            </a:extLst>
          </p:cNvPr>
          <p:cNvSpPr txBox="1"/>
          <p:nvPr/>
        </p:nvSpPr>
        <p:spPr>
          <a:xfrm>
            <a:off x="8049387" y="2095775"/>
            <a:ext cx="38244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Grâce à WASM, Rust est intégrable à n’importe quel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framework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web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front-end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moderne</a:t>
            </a: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Permet de palier des problèmes de performances des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frameworks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web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front-end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modernes</a:t>
            </a: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DA34BA-9248-DA0E-9BCF-827DB97256D8}"/>
              </a:ext>
            </a:extLst>
          </p:cNvPr>
          <p:cNvSpPr/>
          <p:nvPr/>
        </p:nvSpPr>
        <p:spPr>
          <a:xfrm>
            <a:off x="7101438" y="4265214"/>
            <a:ext cx="795329" cy="378589"/>
          </a:xfrm>
          <a:prstGeom prst="rect">
            <a:avLst/>
          </a:prstGeom>
          <a:solidFill>
            <a:srgbClr val="F74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3CFC61-EFAE-2B98-517B-D12B0EA45182}"/>
              </a:ext>
            </a:extLst>
          </p:cNvPr>
          <p:cNvSpPr/>
          <p:nvPr/>
        </p:nvSpPr>
        <p:spPr>
          <a:xfrm>
            <a:off x="7087053" y="4699398"/>
            <a:ext cx="795329" cy="378589"/>
          </a:xfrm>
          <a:prstGeom prst="rect">
            <a:avLst/>
          </a:prstGeom>
          <a:solidFill>
            <a:srgbClr val="F74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Rettle</a:t>
            </a:r>
            <a:endParaRPr lang="fr-FR" dirty="0"/>
          </a:p>
        </p:txBody>
      </p:sp>
      <p:pic>
        <p:nvPicPr>
          <p:cNvPr id="11" name="Graphique 5">
            <a:extLst>
              <a:ext uri="{FF2B5EF4-FFF2-40B4-BE49-F238E27FC236}">
                <a16:creationId xmlns:a16="http://schemas.microsoft.com/office/drawing/2014/main" id="{4A394031-25B1-E123-F8C1-036D6C4AA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9256" y="1906411"/>
            <a:ext cx="569652" cy="378589"/>
          </a:xfrm>
          <a:prstGeom prst="rect">
            <a:avLst/>
          </a:prstGeom>
        </p:spPr>
      </p:pic>
      <p:pic>
        <p:nvPicPr>
          <p:cNvPr id="5124" name="Picture 4" descr="Flutter - Idéematic">
            <a:extLst>
              <a:ext uri="{FF2B5EF4-FFF2-40B4-BE49-F238E27FC236}">
                <a16:creationId xmlns:a16="http://schemas.microsoft.com/office/drawing/2014/main" id="{311A0DE4-993E-F25D-7E96-0B34BAC9A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52" y="1935568"/>
            <a:ext cx="320274" cy="32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0E3C03A-A99C-26E3-E5C7-AB8725701443}"/>
              </a:ext>
            </a:extLst>
          </p:cNvPr>
          <p:cNvSpPr txBox="1"/>
          <p:nvPr/>
        </p:nvSpPr>
        <p:spPr>
          <a:xfrm>
            <a:off x="464299" y="1895572"/>
            <a:ext cx="16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9808F3A-4EBC-B1CB-EA40-32372D5BD2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27" y="6265232"/>
            <a:ext cx="428443" cy="42844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520AA80-2C8F-8EA1-337C-4D7762C05CEE}"/>
              </a:ext>
            </a:extLst>
          </p:cNvPr>
          <p:cNvSpPr txBox="1"/>
          <p:nvPr/>
        </p:nvSpPr>
        <p:spPr>
          <a:xfrm>
            <a:off x="8049387" y="1286308"/>
            <a:ext cx="382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74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Rust + votre </a:t>
            </a:r>
            <a:r>
              <a:rPr lang="fr-FR" sz="2400" b="1" dirty="0" err="1">
                <a:solidFill>
                  <a:srgbClr val="F74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framework</a:t>
            </a:r>
            <a:r>
              <a:rPr lang="fr-FR" sz="2400" b="1" dirty="0">
                <a:solidFill>
                  <a:srgbClr val="F74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b="1" dirty="0" err="1">
                <a:solidFill>
                  <a:srgbClr val="F74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front-end</a:t>
            </a:r>
            <a:endParaRPr lang="fr-FR" sz="2400" b="1" dirty="0">
              <a:solidFill>
                <a:srgbClr val="F74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Graphique 5">
            <a:extLst>
              <a:ext uri="{FF2B5EF4-FFF2-40B4-BE49-F238E27FC236}">
                <a16:creationId xmlns:a16="http://schemas.microsoft.com/office/drawing/2014/main" id="{756A5A06-EF15-D4A2-E939-AE2387034D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0819" y="4169561"/>
            <a:ext cx="569652" cy="378589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91FD4A91-461A-50CC-9A00-271B6270548F}"/>
              </a:ext>
            </a:extLst>
          </p:cNvPr>
          <p:cNvSpPr txBox="1"/>
          <p:nvPr/>
        </p:nvSpPr>
        <p:spPr>
          <a:xfrm>
            <a:off x="575862" y="4158722"/>
            <a:ext cx="16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3FFA4B8-D48D-CC80-6478-DD8FB97E9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71" y="4155526"/>
            <a:ext cx="378590" cy="3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phique 5">
            <a:extLst>
              <a:ext uri="{FF2B5EF4-FFF2-40B4-BE49-F238E27FC236}">
                <a16:creationId xmlns:a16="http://schemas.microsoft.com/office/drawing/2014/main" id="{901D8BBE-C7E8-7540-3000-9BC68475FF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1526" y="4622931"/>
            <a:ext cx="569652" cy="378589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6B9542E2-2C39-4B58-FE6F-9B7552270420}"/>
              </a:ext>
            </a:extLst>
          </p:cNvPr>
          <p:cNvSpPr txBox="1"/>
          <p:nvPr/>
        </p:nvSpPr>
        <p:spPr>
          <a:xfrm>
            <a:off x="596569" y="4612092"/>
            <a:ext cx="16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0DB9AA99-7917-E901-02B3-A82614745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2" y="4607015"/>
            <a:ext cx="425210" cy="36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ced-rs · GitHub">
            <a:extLst>
              <a:ext uri="{FF2B5EF4-FFF2-40B4-BE49-F238E27FC236}">
                <a16:creationId xmlns:a16="http://schemas.microsoft.com/office/drawing/2014/main" id="{96493D84-31BB-536B-F0BB-F69C48B96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8" y="3029557"/>
            <a:ext cx="378589" cy="3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auri-apps/tauri - npm">
            <a:extLst>
              <a:ext uri="{FF2B5EF4-FFF2-40B4-BE49-F238E27FC236}">
                <a16:creationId xmlns:a16="http://schemas.microsoft.com/office/drawing/2014/main" id="{47723D40-3B1B-CFC6-85A5-98E969D5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5" y="3447562"/>
            <a:ext cx="443294" cy="44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pplication free icon">
            <a:extLst>
              <a:ext uri="{FF2B5EF4-FFF2-40B4-BE49-F238E27FC236}">
                <a16:creationId xmlns:a16="http://schemas.microsoft.com/office/drawing/2014/main" id="{89CC2ABA-2B14-1A7B-AF6A-319B78872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327" y="3610131"/>
            <a:ext cx="405973" cy="40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16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  <a:cs typeface="Roboto Black"/>
              </a:rPr>
              <a:t>On en fait quoi ?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4FE1FD-4121-C4DB-FB3B-D7D6383149B9}"/>
              </a:ext>
            </a:extLst>
          </p:cNvPr>
          <p:cNvSpPr/>
          <p:nvPr/>
        </p:nvSpPr>
        <p:spPr>
          <a:xfrm>
            <a:off x="4672766" y="2711642"/>
            <a:ext cx="2562347" cy="2523448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fr-FR" dirty="0"/>
              <a:t>Serveur applicatif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BA02D1C-11CE-F6D3-4326-EADC8C47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64" y="2379715"/>
            <a:ext cx="595191" cy="5951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4450A1-1B29-49F8-C742-3FDA2F9B8570}"/>
              </a:ext>
            </a:extLst>
          </p:cNvPr>
          <p:cNvSpPr/>
          <p:nvPr/>
        </p:nvSpPr>
        <p:spPr>
          <a:xfrm>
            <a:off x="4827221" y="3818462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API / Application web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5DB68-A88A-5D76-D7D6-A4BC8C8D0417}"/>
              </a:ext>
            </a:extLst>
          </p:cNvPr>
          <p:cNvSpPr/>
          <p:nvPr/>
        </p:nvSpPr>
        <p:spPr>
          <a:xfrm>
            <a:off x="4827222" y="426445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 err="1"/>
              <a:t>Runners</a:t>
            </a:r>
            <a:r>
              <a:rPr lang="fr-FR" dirty="0"/>
              <a:t> / </a:t>
            </a:r>
            <a:r>
              <a:rPr lang="fr-FR" dirty="0" err="1"/>
              <a:t>Cron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6B3365F-74BA-4F66-9D02-A6652D2FD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51" y="1690688"/>
            <a:ext cx="934402" cy="93440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C29D58F-B0B7-41C7-E5F6-8527263BF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0" y="3016251"/>
            <a:ext cx="962239" cy="96223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5822E96-9E14-C25E-F6A9-4D48BCC46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1" y="5645964"/>
            <a:ext cx="962239" cy="96223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460A488-66DE-2D58-F848-F86502144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9" y="4331107"/>
            <a:ext cx="962239" cy="9622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05FE3D-E047-0B0C-0D61-6D845C094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01" y="4865150"/>
            <a:ext cx="428444" cy="4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15347469-0EFC-9A88-5F46-92E4CD6111F8}"/>
              </a:ext>
            </a:extLst>
          </p:cNvPr>
          <p:cNvCxnSpPr>
            <a:cxnSpLocks/>
            <a:stCxn id="8" idx="1"/>
            <a:endCxn id="15" idx="3"/>
          </p:cNvCxnSpPr>
          <p:nvPr/>
        </p:nvCxnSpPr>
        <p:spPr>
          <a:xfrm rot="10800000">
            <a:off x="2670154" y="2157890"/>
            <a:ext cx="2002613" cy="1815477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36CBB712-6DE4-2E0B-9052-037FA3BAA360}"/>
              </a:ext>
            </a:extLst>
          </p:cNvPr>
          <p:cNvCxnSpPr>
            <a:cxnSpLocks/>
            <a:stCxn id="8" idx="1"/>
            <a:endCxn id="19" idx="3"/>
          </p:cNvCxnSpPr>
          <p:nvPr/>
        </p:nvCxnSpPr>
        <p:spPr>
          <a:xfrm rot="10800000">
            <a:off x="2681860" y="3497372"/>
            <a:ext cx="1990907" cy="475995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62D62445-9839-2526-6969-38D80A1D0643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rot="10800000" flipV="1">
            <a:off x="2681858" y="3973365"/>
            <a:ext cx="1990908" cy="838861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10542C47-9F05-9EAB-9A40-4F3611EA4A70}"/>
              </a:ext>
            </a:extLst>
          </p:cNvPr>
          <p:cNvCxnSpPr>
            <a:cxnSpLocks/>
            <a:stCxn id="8" idx="1"/>
            <a:endCxn id="20" idx="3"/>
          </p:cNvCxnSpPr>
          <p:nvPr/>
        </p:nvCxnSpPr>
        <p:spPr>
          <a:xfrm rot="10800000" flipV="1">
            <a:off x="2681860" y="3973366"/>
            <a:ext cx="1990906" cy="215371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1EC5078-F4FC-0B8C-232C-1AA814F7E1D8}"/>
              </a:ext>
            </a:extLst>
          </p:cNvPr>
          <p:cNvSpPr/>
          <p:nvPr/>
        </p:nvSpPr>
        <p:spPr>
          <a:xfrm>
            <a:off x="4827222" y="469939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ETL</a:t>
            </a:r>
          </a:p>
        </p:txBody>
      </p:sp>
      <p:pic>
        <p:nvPicPr>
          <p:cNvPr id="2050" name="Picture 2" descr="rocket_contrib - Rust">
            <a:extLst>
              <a:ext uri="{FF2B5EF4-FFF2-40B4-BE49-F238E27FC236}">
                <a16:creationId xmlns:a16="http://schemas.microsoft.com/office/drawing/2014/main" id="{DD8B681A-13F8-6ADE-3E71-C320A5C6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438" y="3818462"/>
            <a:ext cx="378589" cy="3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0C97D48-AECB-5FB3-0ECB-E6AF7CC2103D}"/>
              </a:ext>
            </a:extLst>
          </p:cNvPr>
          <p:cNvSpPr txBox="1"/>
          <p:nvPr/>
        </p:nvSpPr>
        <p:spPr>
          <a:xfrm>
            <a:off x="8049387" y="5445300"/>
            <a:ext cx="3564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Dans d’autres technos :</a:t>
            </a:r>
          </a:p>
          <a:p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React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Next, Vue, Svelte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7181FD-FE1C-233A-C9DF-C12F68E0CFA0}"/>
              </a:ext>
            </a:extLst>
          </p:cNvPr>
          <p:cNvSpPr txBox="1"/>
          <p:nvPr/>
        </p:nvSpPr>
        <p:spPr>
          <a:xfrm>
            <a:off x="8049387" y="2095775"/>
            <a:ext cx="38244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Toutes les features stars de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React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orientation composant, routeur, dispatch d’évènements, etc.</a:t>
            </a: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3x plus rapide que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React</a:t>
            </a: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Type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safe</a:t>
            </a: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Peut utiliser les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crates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Rust</a:t>
            </a: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Multithreadé</a:t>
            </a: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DA34BA-9248-DA0E-9BCF-827DB97256D8}"/>
              </a:ext>
            </a:extLst>
          </p:cNvPr>
          <p:cNvSpPr/>
          <p:nvPr/>
        </p:nvSpPr>
        <p:spPr>
          <a:xfrm>
            <a:off x="7101438" y="4265214"/>
            <a:ext cx="795329" cy="378589"/>
          </a:xfrm>
          <a:prstGeom prst="rect">
            <a:avLst/>
          </a:prstGeom>
          <a:solidFill>
            <a:srgbClr val="F74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3CFC61-EFAE-2B98-517B-D12B0EA45182}"/>
              </a:ext>
            </a:extLst>
          </p:cNvPr>
          <p:cNvSpPr/>
          <p:nvPr/>
        </p:nvSpPr>
        <p:spPr>
          <a:xfrm>
            <a:off x="7087053" y="4699398"/>
            <a:ext cx="795329" cy="378589"/>
          </a:xfrm>
          <a:prstGeom prst="rect">
            <a:avLst/>
          </a:prstGeom>
          <a:solidFill>
            <a:srgbClr val="F74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Rettle</a:t>
            </a:r>
            <a:endParaRPr lang="fr-FR" dirty="0"/>
          </a:p>
        </p:txBody>
      </p:sp>
      <p:pic>
        <p:nvPicPr>
          <p:cNvPr id="11" name="Graphique 5">
            <a:extLst>
              <a:ext uri="{FF2B5EF4-FFF2-40B4-BE49-F238E27FC236}">
                <a16:creationId xmlns:a16="http://schemas.microsoft.com/office/drawing/2014/main" id="{4A394031-25B1-E123-F8C1-036D6C4AA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9256" y="1906411"/>
            <a:ext cx="569652" cy="378589"/>
          </a:xfrm>
          <a:prstGeom prst="rect">
            <a:avLst/>
          </a:prstGeom>
        </p:spPr>
      </p:pic>
      <p:pic>
        <p:nvPicPr>
          <p:cNvPr id="5124" name="Picture 4" descr="Flutter - Idéematic">
            <a:extLst>
              <a:ext uri="{FF2B5EF4-FFF2-40B4-BE49-F238E27FC236}">
                <a16:creationId xmlns:a16="http://schemas.microsoft.com/office/drawing/2014/main" id="{311A0DE4-993E-F25D-7E96-0B34BAC9A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52" y="1935568"/>
            <a:ext cx="320274" cy="32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0E3C03A-A99C-26E3-E5C7-AB8725701443}"/>
              </a:ext>
            </a:extLst>
          </p:cNvPr>
          <p:cNvSpPr txBox="1"/>
          <p:nvPr/>
        </p:nvSpPr>
        <p:spPr>
          <a:xfrm>
            <a:off x="464299" y="1895572"/>
            <a:ext cx="16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9808F3A-4EBC-B1CB-EA40-32372D5BD2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27" y="6265232"/>
            <a:ext cx="428443" cy="42844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520AA80-2C8F-8EA1-337C-4D7762C05CEE}"/>
              </a:ext>
            </a:extLst>
          </p:cNvPr>
          <p:cNvSpPr txBox="1"/>
          <p:nvPr/>
        </p:nvSpPr>
        <p:spPr>
          <a:xfrm>
            <a:off x="8049387" y="1286308"/>
            <a:ext cx="382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F74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Yew</a:t>
            </a:r>
            <a:r>
              <a:rPr lang="fr-FR" sz="2400" b="1" dirty="0">
                <a:solidFill>
                  <a:srgbClr val="F74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</a:t>
            </a:r>
            <a:r>
              <a:rPr lang="fr-FR" sz="2400" b="1" dirty="0" err="1">
                <a:solidFill>
                  <a:srgbClr val="F74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React</a:t>
            </a:r>
            <a:r>
              <a:rPr lang="fr-FR" sz="2400" b="1" dirty="0">
                <a:solidFill>
                  <a:srgbClr val="F74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en Rust</a:t>
            </a:r>
          </a:p>
        </p:txBody>
      </p:sp>
      <p:pic>
        <p:nvPicPr>
          <p:cNvPr id="3" name="Graphique 5">
            <a:extLst>
              <a:ext uri="{FF2B5EF4-FFF2-40B4-BE49-F238E27FC236}">
                <a16:creationId xmlns:a16="http://schemas.microsoft.com/office/drawing/2014/main" id="{756A5A06-EF15-D4A2-E939-AE2387034D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0819" y="4169561"/>
            <a:ext cx="569652" cy="378589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91FD4A91-461A-50CC-9A00-271B6270548F}"/>
              </a:ext>
            </a:extLst>
          </p:cNvPr>
          <p:cNvSpPr txBox="1"/>
          <p:nvPr/>
        </p:nvSpPr>
        <p:spPr>
          <a:xfrm>
            <a:off x="575862" y="4158722"/>
            <a:ext cx="16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3FFA4B8-D48D-CC80-6478-DD8FB97E9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71" y="4155526"/>
            <a:ext cx="378590" cy="3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phique 5">
            <a:extLst>
              <a:ext uri="{FF2B5EF4-FFF2-40B4-BE49-F238E27FC236}">
                <a16:creationId xmlns:a16="http://schemas.microsoft.com/office/drawing/2014/main" id="{901D8BBE-C7E8-7540-3000-9BC68475FF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1526" y="4622931"/>
            <a:ext cx="569652" cy="378589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6B9542E2-2C39-4B58-FE6F-9B7552270420}"/>
              </a:ext>
            </a:extLst>
          </p:cNvPr>
          <p:cNvSpPr txBox="1"/>
          <p:nvPr/>
        </p:nvSpPr>
        <p:spPr>
          <a:xfrm>
            <a:off x="596569" y="4612092"/>
            <a:ext cx="16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0DB9AA99-7917-E901-02B3-A82614745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2" y="4607015"/>
            <a:ext cx="425210" cy="36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ced-rs · GitHub">
            <a:extLst>
              <a:ext uri="{FF2B5EF4-FFF2-40B4-BE49-F238E27FC236}">
                <a16:creationId xmlns:a16="http://schemas.microsoft.com/office/drawing/2014/main" id="{96493D84-31BB-536B-F0BB-F69C48B96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8" y="3029557"/>
            <a:ext cx="378589" cy="3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auri-apps/tauri - npm">
            <a:extLst>
              <a:ext uri="{FF2B5EF4-FFF2-40B4-BE49-F238E27FC236}">
                <a16:creationId xmlns:a16="http://schemas.microsoft.com/office/drawing/2014/main" id="{47723D40-3B1B-CFC6-85A5-98E969D5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5" y="3447562"/>
            <a:ext cx="443294" cy="44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Logo">
            <a:extLst>
              <a:ext uri="{FF2B5EF4-FFF2-40B4-BE49-F238E27FC236}">
                <a16:creationId xmlns:a16="http://schemas.microsoft.com/office/drawing/2014/main" id="{EC64BE6F-B9D2-5500-7BB0-796CE7B1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61" y="5065462"/>
            <a:ext cx="378589" cy="3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pplication free icon">
            <a:extLst>
              <a:ext uri="{FF2B5EF4-FFF2-40B4-BE49-F238E27FC236}">
                <a16:creationId xmlns:a16="http://schemas.microsoft.com/office/drawing/2014/main" id="{BCC7A36E-B292-BF82-3F77-0D36B30BC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327" y="3610131"/>
            <a:ext cx="405973" cy="40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42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  <a:cs typeface="Roboto Black"/>
              </a:rPr>
              <a:t>On en fait quoi ?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4FE1FD-4121-C4DB-FB3B-D7D6383149B9}"/>
              </a:ext>
            </a:extLst>
          </p:cNvPr>
          <p:cNvSpPr/>
          <p:nvPr/>
        </p:nvSpPr>
        <p:spPr>
          <a:xfrm>
            <a:off x="4672766" y="2711642"/>
            <a:ext cx="2562347" cy="2523448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fr-FR" dirty="0"/>
              <a:t>Serveur applicatif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BA02D1C-11CE-F6D3-4326-EADC8C47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64" y="2379715"/>
            <a:ext cx="595191" cy="5951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4450A1-1B29-49F8-C742-3FDA2F9B8570}"/>
              </a:ext>
            </a:extLst>
          </p:cNvPr>
          <p:cNvSpPr/>
          <p:nvPr/>
        </p:nvSpPr>
        <p:spPr>
          <a:xfrm>
            <a:off x="4827221" y="3818462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API / Application web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5DB68-A88A-5D76-D7D6-A4BC8C8D0417}"/>
              </a:ext>
            </a:extLst>
          </p:cNvPr>
          <p:cNvSpPr/>
          <p:nvPr/>
        </p:nvSpPr>
        <p:spPr>
          <a:xfrm>
            <a:off x="4827222" y="426445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 err="1"/>
              <a:t>Runners</a:t>
            </a:r>
            <a:r>
              <a:rPr lang="fr-FR" dirty="0"/>
              <a:t> / </a:t>
            </a:r>
            <a:r>
              <a:rPr lang="fr-FR" dirty="0" err="1"/>
              <a:t>Cron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6B3365F-74BA-4F66-9D02-A6652D2FD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51" y="1690688"/>
            <a:ext cx="934402" cy="93440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C29D58F-B0B7-41C7-E5F6-8527263BF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0" y="3016251"/>
            <a:ext cx="962239" cy="96223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5822E96-9E14-C25E-F6A9-4D48BCC46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1" y="5645964"/>
            <a:ext cx="962239" cy="96223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460A488-66DE-2D58-F848-F86502144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9" y="4331107"/>
            <a:ext cx="962239" cy="9622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05FE3D-E047-0B0C-0D61-6D845C094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01" y="4865150"/>
            <a:ext cx="428444" cy="4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15347469-0EFC-9A88-5F46-92E4CD6111F8}"/>
              </a:ext>
            </a:extLst>
          </p:cNvPr>
          <p:cNvCxnSpPr>
            <a:cxnSpLocks/>
            <a:stCxn id="8" idx="1"/>
            <a:endCxn id="15" idx="3"/>
          </p:cNvCxnSpPr>
          <p:nvPr/>
        </p:nvCxnSpPr>
        <p:spPr>
          <a:xfrm rot="10800000">
            <a:off x="2670154" y="2157890"/>
            <a:ext cx="2002613" cy="1815477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36CBB712-6DE4-2E0B-9052-037FA3BAA360}"/>
              </a:ext>
            </a:extLst>
          </p:cNvPr>
          <p:cNvCxnSpPr>
            <a:cxnSpLocks/>
            <a:stCxn id="8" idx="1"/>
            <a:endCxn id="19" idx="3"/>
          </p:cNvCxnSpPr>
          <p:nvPr/>
        </p:nvCxnSpPr>
        <p:spPr>
          <a:xfrm rot="10800000">
            <a:off x="2681860" y="3497372"/>
            <a:ext cx="1990907" cy="475995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62D62445-9839-2526-6969-38D80A1D0643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rot="10800000" flipV="1">
            <a:off x="2681858" y="3973365"/>
            <a:ext cx="1990908" cy="838861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10542C47-9F05-9EAB-9A40-4F3611EA4A70}"/>
              </a:ext>
            </a:extLst>
          </p:cNvPr>
          <p:cNvCxnSpPr>
            <a:cxnSpLocks/>
            <a:stCxn id="8" idx="1"/>
            <a:endCxn id="20" idx="3"/>
          </p:cNvCxnSpPr>
          <p:nvPr/>
        </p:nvCxnSpPr>
        <p:spPr>
          <a:xfrm rot="10800000" flipV="1">
            <a:off x="2681860" y="3973366"/>
            <a:ext cx="1990906" cy="215371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1EC5078-F4FC-0B8C-232C-1AA814F7E1D8}"/>
              </a:ext>
            </a:extLst>
          </p:cNvPr>
          <p:cNvSpPr/>
          <p:nvPr/>
        </p:nvSpPr>
        <p:spPr>
          <a:xfrm>
            <a:off x="4827222" y="469939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ETL</a:t>
            </a:r>
          </a:p>
        </p:txBody>
      </p:sp>
      <p:pic>
        <p:nvPicPr>
          <p:cNvPr id="2050" name="Picture 2" descr="rocket_contrib - Rust">
            <a:extLst>
              <a:ext uri="{FF2B5EF4-FFF2-40B4-BE49-F238E27FC236}">
                <a16:creationId xmlns:a16="http://schemas.microsoft.com/office/drawing/2014/main" id="{DD8B681A-13F8-6ADE-3E71-C320A5C6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438" y="3818462"/>
            <a:ext cx="378589" cy="3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0C97D48-AECB-5FB3-0ECB-E6AF7CC2103D}"/>
              </a:ext>
            </a:extLst>
          </p:cNvPr>
          <p:cNvSpPr txBox="1"/>
          <p:nvPr/>
        </p:nvSpPr>
        <p:spPr>
          <a:xfrm>
            <a:off x="8049387" y="5445300"/>
            <a:ext cx="3564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Dans d’autres langages :</a:t>
            </a:r>
          </a:p>
          <a:p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Unity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Unreal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engine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7181FD-FE1C-233A-C9DF-C12F68E0CFA0}"/>
              </a:ext>
            </a:extLst>
          </p:cNvPr>
          <p:cNvSpPr txBox="1"/>
          <p:nvPr/>
        </p:nvSpPr>
        <p:spPr>
          <a:xfrm>
            <a:off x="8049387" y="2095775"/>
            <a:ext cx="38244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Modèle d’ECS ultra rapide</a:t>
            </a: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2D et 3D</a:t>
            </a: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Tous les outils d’un moteur de jeu moderne (concepteur d’interface, workflows &amp;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etc.)</a:t>
            </a: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Multi-plateforme </a:t>
            </a: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DA34BA-9248-DA0E-9BCF-827DB97256D8}"/>
              </a:ext>
            </a:extLst>
          </p:cNvPr>
          <p:cNvSpPr/>
          <p:nvPr/>
        </p:nvSpPr>
        <p:spPr>
          <a:xfrm>
            <a:off x="7101438" y="4265214"/>
            <a:ext cx="795329" cy="378589"/>
          </a:xfrm>
          <a:prstGeom prst="rect">
            <a:avLst/>
          </a:prstGeom>
          <a:solidFill>
            <a:srgbClr val="F74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3CFC61-EFAE-2B98-517B-D12B0EA45182}"/>
              </a:ext>
            </a:extLst>
          </p:cNvPr>
          <p:cNvSpPr/>
          <p:nvPr/>
        </p:nvSpPr>
        <p:spPr>
          <a:xfrm>
            <a:off x="7087053" y="4699398"/>
            <a:ext cx="795329" cy="378589"/>
          </a:xfrm>
          <a:prstGeom prst="rect">
            <a:avLst/>
          </a:prstGeom>
          <a:solidFill>
            <a:srgbClr val="F74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Rettle</a:t>
            </a:r>
            <a:endParaRPr lang="fr-FR" dirty="0"/>
          </a:p>
        </p:txBody>
      </p:sp>
      <p:pic>
        <p:nvPicPr>
          <p:cNvPr id="11" name="Graphique 5">
            <a:extLst>
              <a:ext uri="{FF2B5EF4-FFF2-40B4-BE49-F238E27FC236}">
                <a16:creationId xmlns:a16="http://schemas.microsoft.com/office/drawing/2014/main" id="{4A394031-25B1-E123-F8C1-036D6C4AA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9256" y="1906411"/>
            <a:ext cx="569652" cy="378589"/>
          </a:xfrm>
          <a:prstGeom prst="rect">
            <a:avLst/>
          </a:prstGeom>
        </p:spPr>
      </p:pic>
      <p:pic>
        <p:nvPicPr>
          <p:cNvPr id="5124" name="Picture 4" descr="Flutter - Idéematic">
            <a:extLst>
              <a:ext uri="{FF2B5EF4-FFF2-40B4-BE49-F238E27FC236}">
                <a16:creationId xmlns:a16="http://schemas.microsoft.com/office/drawing/2014/main" id="{311A0DE4-993E-F25D-7E96-0B34BAC9A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52" y="1935568"/>
            <a:ext cx="320274" cy="32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0E3C03A-A99C-26E3-E5C7-AB8725701443}"/>
              </a:ext>
            </a:extLst>
          </p:cNvPr>
          <p:cNvSpPr txBox="1"/>
          <p:nvPr/>
        </p:nvSpPr>
        <p:spPr>
          <a:xfrm>
            <a:off x="464299" y="1895572"/>
            <a:ext cx="16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9808F3A-4EBC-B1CB-EA40-32372D5BD2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27" y="6265232"/>
            <a:ext cx="428443" cy="42844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520AA80-2C8F-8EA1-337C-4D7762C05CEE}"/>
              </a:ext>
            </a:extLst>
          </p:cNvPr>
          <p:cNvSpPr txBox="1"/>
          <p:nvPr/>
        </p:nvSpPr>
        <p:spPr>
          <a:xfrm>
            <a:off x="8049387" y="1286308"/>
            <a:ext cx="382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F74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Bevy</a:t>
            </a:r>
            <a:r>
              <a:rPr lang="fr-FR" sz="2400" b="1" dirty="0">
                <a:solidFill>
                  <a:srgbClr val="F74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Le jeu-vidéo</a:t>
            </a:r>
          </a:p>
        </p:txBody>
      </p:sp>
      <p:pic>
        <p:nvPicPr>
          <p:cNvPr id="3" name="Graphique 5">
            <a:extLst>
              <a:ext uri="{FF2B5EF4-FFF2-40B4-BE49-F238E27FC236}">
                <a16:creationId xmlns:a16="http://schemas.microsoft.com/office/drawing/2014/main" id="{756A5A06-EF15-D4A2-E939-AE2387034D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0819" y="4169561"/>
            <a:ext cx="569652" cy="378589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91FD4A91-461A-50CC-9A00-271B6270548F}"/>
              </a:ext>
            </a:extLst>
          </p:cNvPr>
          <p:cNvSpPr txBox="1"/>
          <p:nvPr/>
        </p:nvSpPr>
        <p:spPr>
          <a:xfrm>
            <a:off x="575862" y="4158722"/>
            <a:ext cx="16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3FFA4B8-D48D-CC80-6478-DD8FB97E9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71" y="4155526"/>
            <a:ext cx="378590" cy="3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phique 5">
            <a:extLst>
              <a:ext uri="{FF2B5EF4-FFF2-40B4-BE49-F238E27FC236}">
                <a16:creationId xmlns:a16="http://schemas.microsoft.com/office/drawing/2014/main" id="{901D8BBE-C7E8-7540-3000-9BC68475FF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1526" y="4622931"/>
            <a:ext cx="569652" cy="378589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6B9542E2-2C39-4B58-FE6F-9B7552270420}"/>
              </a:ext>
            </a:extLst>
          </p:cNvPr>
          <p:cNvSpPr txBox="1"/>
          <p:nvPr/>
        </p:nvSpPr>
        <p:spPr>
          <a:xfrm>
            <a:off x="596569" y="4612092"/>
            <a:ext cx="16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0DB9AA99-7917-E901-02B3-A82614745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20" y="4607015"/>
            <a:ext cx="425210" cy="36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ced-rs · GitHub">
            <a:extLst>
              <a:ext uri="{FF2B5EF4-FFF2-40B4-BE49-F238E27FC236}">
                <a16:creationId xmlns:a16="http://schemas.microsoft.com/office/drawing/2014/main" id="{96493D84-31BB-536B-F0BB-F69C48B96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8" y="3029557"/>
            <a:ext cx="378589" cy="3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auri-apps/tauri - npm">
            <a:extLst>
              <a:ext uri="{FF2B5EF4-FFF2-40B4-BE49-F238E27FC236}">
                <a16:creationId xmlns:a16="http://schemas.microsoft.com/office/drawing/2014/main" id="{47723D40-3B1B-CFC6-85A5-98E969D5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5" y="3447562"/>
            <a:ext cx="443294" cy="44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Logo">
            <a:extLst>
              <a:ext uri="{FF2B5EF4-FFF2-40B4-BE49-F238E27FC236}">
                <a16:creationId xmlns:a16="http://schemas.microsoft.com/office/drawing/2014/main" id="{EC64BE6F-B9D2-5500-7BB0-796CE7B1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61" y="5065462"/>
            <a:ext cx="378589" cy="3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37791BA-064E-CDE3-02DE-FDD35B0395E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205" y="5981459"/>
            <a:ext cx="1021227" cy="253927"/>
          </a:xfrm>
          <a:prstGeom prst="rect">
            <a:avLst/>
          </a:prstGeom>
        </p:spPr>
      </p:pic>
      <p:pic>
        <p:nvPicPr>
          <p:cNvPr id="18" name="Picture 2" descr="Application free icon">
            <a:extLst>
              <a:ext uri="{FF2B5EF4-FFF2-40B4-BE49-F238E27FC236}">
                <a16:creationId xmlns:a16="http://schemas.microsoft.com/office/drawing/2014/main" id="{79975BB1-24C5-9146-B5E6-03398B826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327" y="3610131"/>
            <a:ext cx="405973" cy="40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38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Rust is such a meme language. If it had C syntax and wasn't a meme language  then fair enough but no it has to have interpreted front end typeless  syntax which just">
            <a:extLst>
              <a:ext uri="{FF2B5EF4-FFF2-40B4-BE49-F238E27FC236}">
                <a16:creationId xmlns:a16="http://schemas.microsoft.com/office/drawing/2014/main" id="{A6604BD4-C6B3-E04E-9BC3-0681CE7AE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081" y="80093"/>
            <a:ext cx="7428364" cy="670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21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71FC2068-C4FD-D337-0B79-C3A9DAF48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247" y="1007840"/>
            <a:ext cx="7757505" cy="486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6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20BE691-B059-1B83-0AA6-508F2C887393}"/>
              </a:ext>
            </a:extLst>
          </p:cNvPr>
          <p:cNvSpPr txBox="1"/>
          <p:nvPr/>
        </p:nvSpPr>
        <p:spPr>
          <a:xfrm>
            <a:off x="561393" y="1932361"/>
            <a:ext cx="54530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0" normalizeH="0" baseline="0" noProof="0" dirty="0">
                <a:ln>
                  <a:noFill/>
                </a:ln>
                <a:solidFill>
                  <a:srgbClr val="F74C00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+mn-cs"/>
              </a:rPr>
              <a:t>Et la performance dans tout ça ?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E6F44D1-DA64-4C3E-366A-289D104A4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125" y="2468475"/>
            <a:ext cx="3864181" cy="19210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84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Discord : de Go à Rust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9218" name="Picture 2" descr="Discord Logo PNG Clipart">
            <a:extLst>
              <a:ext uri="{FF2B5EF4-FFF2-40B4-BE49-F238E27FC236}">
                <a16:creationId xmlns:a16="http://schemas.microsoft.com/office/drawing/2014/main" id="{F8D6A0D3-6EEA-B725-59D0-7CC2FB969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161" y="2288793"/>
            <a:ext cx="9555678" cy="275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09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FA6D9C53-1F12-36CB-84AF-5FB3C27F3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1495425"/>
            <a:ext cx="58483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05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Discord : de Go à Rust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4B5DF76-DEF0-740D-6CBF-6827B21E6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05000"/>
            <a:ext cx="7620000" cy="3048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665C3D-11B7-A05A-F3A4-3583602F492F}"/>
              </a:ext>
            </a:extLst>
          </p:cNvPr>
          <p:cNvSpPr txBox="1"/>
          <p:nvPr/>
        </p:nvSpPr>
        <p:spPr>
          <a:xfrm>
            <a:off x="2456955" y="6056854"/>
            <a:ext cx="727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3"/>
              </a:rPr>
              <a:t>https://discord.com/blog/why-discord-is-switching-from-go-to-rust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15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Discord : de Go à Rust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706AED-59C5-B669-D7D3-B64F65E58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00237"/>
            <a:ext cx="7620000" cy="30575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9E161DB-B49E-8481-33F3-D2470A80F668}"/>
              </a:ext>
            </a:extLst>
          </p:cNvPr>
          <p:cNvSpPr txBox="1"/>
          <p:nvPr/>
        </p:nvSpPr>
        <p:spPr>
          <a:xfrm>
            <a:off x="2456955" y="6056854"/>
            <a:ext cx="727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3"/>
              </a:rPr>
              <a:t>https://discord.com/blog/why-discord-is-switching-from-go-to-rust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786927-D054-810F-49B4-A5B900AE485F}"/>
              </a:ext>
            </a:extLst>
          </p:cNvPr>
          <p:cNvSpPr txBox="1"/>
          <p:nvPr/>
        </p:nvSpPr>
        <p:spPr>
          <a:xfrm>
            <a:off x="4457205" y="4982645"/>
            <a:ext cx="327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 violet Go, en bleu Rust</a:t>
            </a:r>
          </a:p>
        </p:txBody>
      </p:sp>
    </p:spTree>
    <p:extLst>
      <p:ext uri="{BB962C8B-B14F-4D97-AF65-F5344CB8AC3E}">
        <p14:creationId xmlns:p14="http://schemas.microsoft.com/office/powerpoint/2010/main" val="214950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rgbClr val="F74C00"/>
                </a:solidFill>
                <a:latin typeface="Roboto Black"/>
                <a:ea typeface="Roboto Black"/>
              </a:rPr>
              <a:t>Cloudflare</a:t>
            </a:r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 : de Nginx à </a:t>
            </a:r>
            <a:r>
              <a:rPr lang="fr-FR" b="1" dirty="0" err="1">
                <a:solidFill>
                  <a:srgbClr val="F74C00"/>
                </a:solidFill>
                <a:latin typeface="Roboto Black"/>
                <a:ea typeface="Roboto Black"/>
              </a:rPr>
              <a:t>Pingora</a:t>
            </a:r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 (Rust)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902AF5-F192-54B3-8F80-EE5B9DD70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58" y="1904652"/>
            <a:ext cx="9146084" cy="304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8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rgbClr val="F74C00"/>
                </a:solidFill>
                <a:latin typeface="Roboto Black"/>
                <a:ea typeface="Roboto Black"/>
              </a:rPr>
              <a:t>Cloudflare</a:t>
            </a:r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 : de Nginx à </a:t>
            </a:r>
            <a:r>
              <a:rPr lang="fr-FR" b="1" dirty="0" err="1">
                <a:solidFill>
                  <a:srgbClr val="F74C00"/>
                </a:solidFill>
                <a:latin typeface="Roboto Black"/>
                <a:ea typeface="Roboto Black"/>
              </a:rPr>
              <a:t>Pingora</a:t>
            </a:r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 (Rust)</a:t>
            </a:r>
            <a:endParaRPr lang="fr-FR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00E9427-A68A-09ED-089B-3FFB6BE53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9" y="1501710"/>
            <a:ext cx="10867901" cy="461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3148C82-1BCF-CCC1-4D11-8283A1862888}"/>
              </a:ext>
            </a:extLst>
          </p:cNvPr>
          <p:cNvSpPr txBox="1"/>
          <p:nvPr/>
        </p:nvSpPr>
        <p:spPr>
          <a:xfrm>
            <a:off x="974101" y="6308209"/>
            <a:ext cx="10243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3"/>
              </a:rPr>
              <a:t>https://blog.cloudflare.com/how-we-built-pingora-the-proxy-that-connects-cloudflare-to-the-internet/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836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rgbClr val="F74C00"/>
                </a:solidFill>
                <a:latin typeface="Roboto Black"/>
                <a:ea typeface="Roboto Black"/>
              </a:rPr>
              <a:t>Cloudflare</a:t>
            </a:r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 : de Nginx à </a:t>
            </a:r>
            <a:r>
              <a:rPr lang="fr-FR" b="1" dirty="0" err="1">
                <a:solidFill>
                  <a:srgbClr val="F74C00"/>
                </a:solidFill>
                <a:latin typeface="Roboto Black"/>
                <a:ea typeface="Roboto Black"/>
              </a:rPr>
              <a:t>Pingora</a:t>
            </a:r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 (Rust)</a:t>
            </a:r>
            <a:endParaRPr lang="fr-FR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45D5793D-0333-ABA1-F686-B88C78C3D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95" y="1453747"/>
            <a:ext cx="10743210" cy="456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10A76E6-3FCB-9829-82DB-0AC4DA8E7D36}"/>
              </a:ext>
            </a:extLst>
          </p:cNvPr>
          <p:cNvSpPr txBox="1"/>
          <p:nvPr/>
        </p:nvSpPr>
        <p:spPr>
          <a:xfrm>
            <a:off x="974101" y="6308209"/>
            <a:ext cx="10243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3"/>
              </a:rPr>
              <a:t>https://blog.cloudflare.com/how-we-built-pingora-the-proxy-that-connects-cloudflare-to-the-internet/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rgbClr val="F74C00"/>
                </a:solidFill>
                <a:latin typeface="Roboto Black"/>
                <a:ea typeface="Roboto Black"/>
              </a:rPr>
              <a:t>Cloudflare</a:t>
            </a:r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 : de Nginx à </a:t>
            </a:r>
            <a:r>
              <a:rPr lang="fr-FR" b="1" dirty="0" err="1">
                <a:solidFill>
                  <a:srgbClr val="F74C00"/>
                </a:solidFill>
                <a:latin typeface="Roboto Black"/>
                <a:ea typeface="Roboto Black"/>
              </a:rPr>
              <a:t>Pingora</a:t>
            </a:r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 (Rust)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E2C94-B293-56DD-EB8C-1EB707FC385A}"/>
              </a:ext>
            </a:extLst>
          </p:cNvPr>
          <p:cNvSpPr/>
          <p:nvPr/>
        </p:nvSpPr>
        <p:spPr>
          <a:xfrm>
            <a:off x="3325091" y="2582883"/>
            <a:ext cx="5522026" cy="20306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“In fact, </a:t>
            </a:r>
            <a:r>
              <a:rPr lang="en-US" i="1" dirty="0" err="1">
                <a:latin typeface="Roboto" panose="02000000000000000000" pitchFamily="2" charset="0"/>
                <a:ea typeface="Roboto" panose="02000000000000000000" pitchFamily="2" charset="0"/>
              </a:rPr>
              <a:t>Pingora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 crashes are so rare we usually find unrelated issues when we do encounter one. </a:t>
            </a:r>
          </a:p>
          <a:p>
            <a:pPr algn="ctr"/>
            <a:endParaRPr lang="en-US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Recently we discovered a kernel bug soon after our service started crashing.”</a:t>
            </a:r>
          </a:p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- Cloudflare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5080433-BF09-DD8E-0856-2359ADC9A2F2}"/>
              </a:ext>
            </a:extLst>
          </p:cNvPr>
          <p:cNvSpPr txBox="1"/>
          <p:nvPr/>
        </p:nvSpPr>
        <p:spPr>
          <a:xfrm>
            <a:off x="974101" y="6308209"/>
            <a:ext cx="10243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2"/>
              </a:rPr>
              <a:t>https://blog.cloudflare.com/how-we-built-pingora-the-proxy-that-connects-cloudflare-to-the-internet/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38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Noyau linux : du Rust dans la ver6.1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77E2221-215C-DB53-5437-C6023F3DC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710" y="1454726"/>
            <a:ext cx="3534579" cy="526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Noyau linux : du Rust dans la ver6.1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88EF7C6-A838-B705-D326-90A13AED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2264043"/>
            <a:ext cx="85725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9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Noyau linux : du Rust dans la ver6.1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D1A1A5-BAF0-9E74-128F-DAAFF587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576" y="1498548"/>
            <a:ext cx="5477639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9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D’autres exemples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7907001" y="3094140"/>
            <a:ext cx="2269315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Le compilateur de </a:t>
            </a:r>
            <a:r>
              <a:rPr lang="fr-FR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Deno</a:t>
            </a: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, « successeur » de </a:t>
            </a:r>
            <a:r>
              <a:rPr lang="fr-FR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NodeJS</a:t>
            </a: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est écrit en Rust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A4E2F49E-79A7-0758-8A76-A03430C20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630" y="2286532"/>
            <a:ext cx="856962" cy="80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70E6D29-7FE4-9C50-9145-1AB54DAC14E2}"/>
              </a:ext>
            </a:extLst>
          </p:cNvPr>
          <p:cNvSpPr txBox="1"/>
          <p:nvPr/>
        </p:nvSpPr>
        <p:spPr>
          <a:xfrm>
            <a:off x="2663103" y="2090171"/>
            <a:ext cx="226931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Le moteur de rendu HTML Servo de Firefox est écrit en Rust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F2FCC58-7277-29C0-7397-3AD32A3BD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998" y="3429000"/>
            <a:ext cx="807608" cy="80760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4223F73-D13A-3D2F-F600-FEED258E0C16}"/>
              </a:ext>
            </a:extLst>
          </p:cNvPr>
          <p:cNvSpPr txBox="1"/>
          <p:nvPr/>
        </p:nvSpPr>
        <p:spPr>
          <a:xfrm>
            <a:off x="4031366" y="4737747"/>
            <a:ext cx="2269315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Magic Pocket, le système de stockage distribué de Dropbox est écrit en Rust</a:t>
            </a: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39942" name="Picture 6" descr="Dropbox Logo PNG Transparent &amp; SVG Vector - Freebie Supply">
            <a:extLst>
              <a:ext uri="{FF2B5EF4-FFF2-40B4-BE49-F238E27FC236}">
                <a16:creationId xmlns:a16="http://schemas.microsoft.com/office/drawing/2014/main" id="{1961CC8C-90C5-3F84-5ECE-9839957C9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45" y="5072926"/>
            <a:ext cx="867679" cy="80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95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20BE691-B059-1B83-0AA6-508F2C887393}"/>
              </a:ext>
            </a:extLst>
          </p:cNvPr>
          <p:cNvSpPr txBox="1"/>
          <p:nvPr/>
        </p:nvSpPr>
        <p:spPr>
          <a:xfrm>
            <a:off x="473801" y="2921168"/>
            <a:ext cx="6081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0" normalizeH="0" baseline="0" noProof="0" dirty="0">
                <a:ln>
                  <a:noFill/>
                </a:ln>
                <a:solidFill>
                  <a:srgbClr val="F74C00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+mn-cs"/>
              </a:rPr>
              <a:t>Rust, c’est quoi ?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585CB86-F830-2271-06A7-7B5E32554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088" y="2344612"/>
            <a:ext cx="2988507" cy="19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76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C6820A40-4F5D-FCA5-6B55-7C70B356C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047750"/>
            <a:ext cx="84582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65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20BE691-B059-1B83-0AA6-508F2C887393}"/>
              </a:ext>
            </a:extLst>
          </p:cNvPr>
          <p:cNvSpPr txBox="1"/>
          <p:nvPr/>
        </p:nvSpPr>
        <p:spPr>
          <a:xfrm>
            <a:off x="561393" y="2864576"/>
            <a:ext cx="5453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0" normalizeH="0" baseline="0" noProof="0" dirty="0">
                <a:ln>
                  <a:noFill/>
                </a:ln>
                <a:solidFill>
                  <a:srgbClr val="F74C00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+mn-cs"/>
              </a:rPr>
              <a:t>En résumé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954352-6DD4-1BC5-54C6-79FB3ADEF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270" y="2377135"/>
            <a:ext cx="2847047" cy="210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6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  <a:cs typeface="Roboto Black"/>
              </a:rPr>
              <a:t>Bon alors, Rust ??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09C4FE-E9F9-9F11-4588-507CE44BC715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Les +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B66853E-DF1E-E960-E26B-1E910492E1AB}"/>
              </a:ext>
            </a:extLst>
          </p:cNvPr>
          <p:cNvSpPr txBox="1">
            <a:spLocks/>
          </p:cNvSpPr>
          <p:nvPr/>
        </p:nvSpPr>
        <p:spPr>
          <a:xfrm>
            <a:off x="862014" y="2184441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Mêmes performances que le C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 code sûr en production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 peut en faire -presque- ce que l’on veut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Une communauté grandissante de jours en jours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 langage est en cours d’adoption par de grandes entreprises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1792502-951E-E5D5-6BE7-AF72C65F21FA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Les -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163CB0-6A0E-F222-5B86-B97802E180B6}"/>
              </a:ext>
            </a:extLst>
          </p:cNvPr>
          <p:cNvSpPr txBox="1">
            <a:spLocks/>
          </p:cNvSpPr>
          <p:nvPr/>
        </p:nvSpPr>
        <p:spPr>
          <a:xfrm>
            <a:off x="6169024" y="2184441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 recrutement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courbe d’apprentissage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 temps de compilation</a:t>
            </a:r>
          </a:p>
        </p:txBody>
      </p:sp>
    </p:spTree>
    <p:extLst>
      <p:ext uri="{BB962C8B-B14F-4D97-AF65-F5344CB8AC3E}">
        <p14:creationId xmlns:p14="http://schemas.microsoft.com/office/powerpoint/2010/main" val="328799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Meme Creator - Funny you get a free gift! everybody gets free gift!! you  get a free gift! Meme Generator at MemeCreator.org!">
            <a:extLst>
              <a:ext uri="{FF2B5EF4-FFF2-40B4-BE49-F238E27FC236}">
                <a16:creationId xmlns:a16="http://schemas.microsoft.com/office/drawing/2014/main" id="{C842E3B7-A75B-6AFD-B47B-AEC052143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138" y="932996"/>
            <a:ext cx="6685724" cy="499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43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🎁- Le repo Git 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Le contenu de la présentation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De la doc pour démarrer avec Rust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Des ressources complémentaires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Extensions </a:t>
            </a:r>
            <a:r>
              <a:rPr lang="fr-FR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VSCode</a:t>
            </a: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Playlists et vidéos d’explications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Conteneurs docker prêt à l’emploi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…Et bien </a:t>
            </a:r>
            <a:r>
              <a:rPr lang="fr-FR" b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plus encore !</a:t>
            </a: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8125642-6F56-8011-36B4-7FEECD1C6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0247" y="181058"/>
            <a:ext cx="4731327" cy="473132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02C516C-07EB-95A9-70DD-9D5B3B2087A6}"/>
              </a:ext>
            </a:extLst>
          </p:cNvPr>
          <p:cNvSpPr txBox="1"/>
          <p:nvPr/>
        </p:nvSpPr>
        <p:spPr>
          <a:xfrm>
            <a:off x="7853483" y="5222759"/>
            <a:ext cx="326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https://github.com/AdrienGras/presentation-rust-2022</a:t>
            </a:r>
          </a:p>
        </p:txBody>
      </p:sp>
    </p:spTree>
    <p:extLst>
      <p:ext uri="{BB962C8B-B14F-4D97-AF65-F5344CB8AC3E}">
        <p14:creationId xmlns:p14="http://schemas.microsoft.com/office/powerpoint/2010/main" val="140645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bear has a question Memes &amp; GIFs - Imgflip">
            <a:extLst>
              <a:ext uri="{FF2B5EF4-FFF2-40B4-BE49-F238E27FC236}">
                <a16:creationId xmlns:a16="http://schemas.microsoft.com/office/drawing/2014/main" id="{36E86194-33C5-5E7A-7EBB-98CE33DC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71500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08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  <a:cs typeface="Roboto Black"/>
              </a:rPr>
              <a:t>Rust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27749" y="1635241"/>
            <a:ext cx="10785915" cy="53553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Remplaçant du C/C++</a:t>
            </a:r>
            <a:endParaRPr lang="fr-FR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Performances des langages bas-niveau</a:t>
            </a: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Concepts des langages haut-niveau</a:t>
            </a: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Sécurité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Utilisé principalement pour</a:t>
            </a:r>
            <a:endParaRPr lang="fr-F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Des applications systèmes, des backends, des CLI</a:t>
            </a: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Du web avec WASM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Des services réseaux</a:t>
            </a: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De l'informatique embarqué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De la crypto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Créé en 2006 par </a:t>
            </a:r>
            <a:r>
              <a:rPr lang="fr-FR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Graydon</a:t>
            </a: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Hoare</a:t>
            </a: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, puis repris à partir de 2010 par la fondation Mozilla</a:t>
            </a:r>
          </a:p>
          <a:p>
            <a:pPr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Version actuelle : 1.65.0 (2 Novembre 2022)</a:t>
            </a:r>
            <a:endParaRPr lang="fr-F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Sa mascotte : </a:t>
            </a:r>
            <a:r>
              <a:rPr lang="fr-FR" b="1" dirty="0">
                <a:solidFill>
                  <a:srgbClr val="F74C00"/>
                </a:solidFill>
                <a:latin typeface="Roboto"/>
                <a:ea typeface="Roboto"/>
                <a:cs typeface="Roboto"/>
              </a:rPr>
              <a:t>Ferris</a:t>
            </a:r>
            <a:endParaRPr lang="fr-FR" b="1" dirty="0">
              <a:solidFill>
                <a:srgbClr val="F74C0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5" name="Graphique 5">
            <a:extLst>
              <a:ext uri="{FF2B5EF4-FFF2-40B4-BE49-F238E27FC236}">
                <a16:creationId xmlns:a16="http://schemas.microsoft.com/office/drawing/2014/main" id="{ED56B3D5-A43D-69FC-BFAE-10913B865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4910" y="5135824"/>
            <a:ext cx="2438303" cy="1620488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5CC72492-1E48-1C83-7B26-8A5E43683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078" y="1560443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8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  <a:cs typeface="Roboto Black"/>
              </a:rPr>
              <a:t>Rust ??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4FE1FD-4121-C4DB-FB3B-D7D6383149B9}"/>
              </a:ext>
            </a:extLst>
          </p:cNvPr>
          <p:cNvSpPr/>
          <p:nvPr/>
        </p:nvSpPr>
        <p:spPr>
          <a:xfrm>
            <a:off x="7630978" y="2769898"/>
            <a:ext cx="2562347" cy="2523448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fr-FR" dirty="0"/>
              <a:t>Serveur applicatif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BA02D1C-11CE-F6D3-4326-EADC8C47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776" y="2437971"/>
            <a:ext cx="595191" cy="5951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4450A1-1B29-49F8-C742-3FDA2F9B8570}"/>
              </a:ext>
            </a:extLst>
          </p:cNvPr>
          <p:cNvSpPr/>
          <p:nvPr/>
        </p:nvSpPr>
        <p:spPr>
          <a:xfrm>
            <a:off x="7785433" y="387671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API / Application web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5DB68-A88A-5D76-D7D6-A4BC8C8D0417}"/>
              </a:ext>
            </a:extLst>
          </p:cNvPr>
          <p:cNvSpPr/>
          <p:nvPr/>
        </p:nvSpPr>
        <p:spPr>
          <a:xfrm>
            <a:off x="7785434" y="4322714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 err="1"/>
              <a:t>Runners</a:t>
            </a:r>
            <a:r>
              <a:rPr lang="fr-FR" dirty="0"/>
              <a:t> / </a:t>
            </a:r>
            <a:r>
              <a:rPr lang="fr-FR" dirty="0" err="1"/>
              <a:t>Cron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6B3365F-74BA-4F66-9D02-A6652D2FD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077" y="1690688"/>
            <a:ext cx="934402" cy="93440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C29D58F-B0B7-41C7-E5F6-8527263BF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946" y="3016251"/>
            <a:ext cx="962239" cy="96223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5822E96-9E14-C25E-F6A9-4D48BCC46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947" y="5645964"/>
            <a:ext cx="962239" cy="96223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460A488-66DE-2D58-F848-F86502144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945" y="4331107"/>
            <a:ext cx="962239" cy="9622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05FE3D-E047-0B0C-0D61-6D845C094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327" y="4865150"/>
            <a:ext cx="428444" cy="4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15347469-0EFC-9A88-5F46-92E4CD6111F8}"/>
              </a:ext>
            </a:extLst>
          </p:cNvPr>
          <p:cNvCxnSpPr>
            <a:cxnSpLocks/>
            <a:stCxn id="8" idx="1"/>
            <a:endCxn id="15" idx="3"/>
          </p:cNvCxnSpPr>
          <p:nvPr/>
        </p:nvCxnSpPr>
        <p:spPr>
          <a:xfrm rot="10800000">
            <a:off x="3237480" y="2157890"/>
            <a:ext cx="4393499" cy="1873733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36CBB712-6DE4-2E0B-9052-037FA3BAA360}"/>
              </a:ext>
            </a:extLst>
          </p:cNvPr>
          <p:cNvCxnSpPr>
            <a:cxnSpLocks/>
            <a:stCxn id="8" idx="1"/>
            <a:endCxn id="19" idx="3"/>
          </p:cNvCxnSpPr>
          <p:nvPr/>
        </p:nvCxnSpPr>
        <p:spPr>
          <a:xfrm rot="10800000">
            <a:off x="3249186" y="3497372"/>
            <a:ext cx="4381793" cy="534251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62D62445-9839-2526-6969-38D80A1D0643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rot="10800000" flipV="1">
            <a:off x="3249184" y="4031621"/>
            <a:ext cx="4381794" cy="780605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10542C47-9F05-9EAB-9A40-4F3611EA4A70}"/>
              </a:ext>
            </a:extLst>
          </p:cNvPr>
          <p:cNvCxnSpPr>
            <a:cxnSpLocks/>
            <a:stCxn id="8" idx="1"/>
            <a:endCxn id="20" idx="3"/>
          </p:cNvCxnSpPr>
          <p:nvPr/>
        </p:nvCxnSpPr>
        <p:spPr>
          <a:xfrm rot="10800000" flipV="1">
            <a:off x="3249186" y="4031622"/>
            <a:ext cx="4381792" cy="2095462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1EC5078-F4FC-0B8C-232C-1AA814F7E1D8}"/>
              </a:ext>
            </a:extLst>
          </p:cNvPr>
          <p:cNvSpPr/>
          <p:nvPr/>
        </p:nvSpPr>
        <p:spPr>
          <a:xfrm>
            <a:off x="7785434" y="4757654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ETL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6F17ACD3-8C41-8D86-DF0E-51EAE9B626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53" y="6265232"/>
            <a:ext cx="428443" cy="428443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E8A2981D-2017-276E-FEE6-DE8879EDD0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386" y="3360628"/>
            <a:ext cx="1171326" cy="1171326"/>
          </a:xfrm>
          <a:prstGeom prst="rect">
            <a:avLst/>
          </a:prstGeom>
        </p:spPr>
      </p:pic>
      <p:pic>
        <p:nvPicPr>
          <p:cNvPr id="3" name="Picture 2" descr="Application free icon">
            <a:extLst>
              <a:ext uri="{FF2B5EF4-FFF2-40B4-BE49-F238E27FC236}">
                <a16:creationId xmlns:a16="http://schemas.microsoft.com/office/drawing/2014/main" id="{904ABB86-2EE3-EA50-7E09-70A490E25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53" y="3619695"/>
            <a:ext cx="405973" cy="40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0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GitHub - rochacbruno/rust_memes: The best memes and stickers about #rust  #rustlang - listed here for easy use on talks and share">
            <a:extLst>
              <a:ext uri="{FF2B5EF4-FFF2-40B4-BE49-F238E27FC236}">
                <a16:creationId xmlns:a16="http://schemas.microsoft.com/office/drawing/2014/main" id="{5D0DD4CF-0B08-6247-31FE-74DEF112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71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  <a:cs typeface="Roboto Black"/>
              </a:rPr>
              <a:t>Rust !!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4FE1FD-4121-C4DB-FB3B-D7D6383149B9}"/>
              </a:ext>
            </a:extLst>
          </p:cNvPr>
          <p:cNvSpPr/>
          <p:nvPr/>
        </p:nvSpPr>
        <p:spPr>
          <a:xfrm>
            <a:off x="7630978" y="2769898"/>
            <a:ext cx="2562347" cy="2523448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fr-FR" dirty="0"/>
              <a:t>Serveur applicatif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BA02D1C-11CE-F6D3-4326-EADC8C47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776" y="2437971"/>
            <a:ext cx="595191" cy="5951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4450A1-1B29-49F8-C742-3FDA2F9B8570}"/>
              </a:ext>
            </a:extLst>
          </p:cNvPr>
          <p:cNvSpPr/>
          <p:nvPr/>
        </p:nvSpPr>
        <p:spPr>
          <a:xfrm>
            <a:off x="7785433" y="3876718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API / Application web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5DB68-A88A-5D76-D7D6-A4BC8C8D0417}"/>
              </a:ext>
            </a:extLst>
          </p:cNvPr>
          <p:cNvSpPr/>
          <p:nvPr/>
        </p:nvSpPr>
        <p:spPr>
          <a:xfrm>
            <a:off x="7785434" y="4322714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 err="1"/>
              <a:t>Runners</a:t>
            </a:r>
            <a:r>
              <a:rPr lang="fr-FR" dirty="0"/>
              <a:t> / </a:t>
            </a:r>
            <a:r>
              <a:rPr lang="fr-FR" dirty="0" err="1"/>
              <a:t>Cron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6B3365F-74BA-4F66-9D02-A6652D2FD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077" y="1690688"/>
            <a:ext cx="934402" cy="93440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C29D58F-B0B7-41C7-E5F6-8527263BF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946" y="3016251"/>
            <a:ext cx="962239" cy="96223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5822E96-9E14-C25E-F6A9-4D48BCC46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947" y="5645964"/>
            <a:ext cx="962239" cy="96223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460A488-66DE-2D58-F848-F86502144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945" y="4331107"/>
            <a:ext cx="962239" cy="9622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05FE3D-E047-0B0C-0D61-6D845C094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327" y="4865150"/>
            <a:ext cx="428444" cy="4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15347469-0EFC-9A88-5F46-92E4CD6111F8}"/>
              </a:ext>
            </a:extLst>
          </p:cNvPr>
          <p:cNvCxnSpPr>
            <a:cxnSpLocks/>
            <a:stCxn id="8" idx="1"/>
            <a:endCxn id="15" idx="3"/>
          </p:cNvCxnSpPr>
          <p:nvPr/>
        </p:nvCxnSpPr>
        <p:spPr>
          <a:xfrm rot="10800000">
            <a:off x="3237480" y="2157890"/>
            <a:ext cx="4393499" cy="1873733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36CBB712-6DE4-2E0B-9052-037FA3BAA360}"/>
              </a:ext>
            </a:extLst>
          </p:cNvPr>
          <p:cNvCxnSpPr>
            <a:cxnSpLocks/>
            <a:stCxn id="8" idx="1"/>
            <a:endCxn id="19" idx="3"/>
          </p:cNvCxnSpPr>
          <p:nvPr/>
        </p:nvCxnSpPr>
        <p:spPr>
          <a:xfrm rot="10800000">
            <a:off x="3249186" y="3497372"/>
            <a:ext cx="4381793" cy="534251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62D62445-9839-2526-6969-38D80A1D0643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rot="10800000" flipV="1">
            <a:off x="3249184" y="4031621"/>
            <a:ext cx="4381794" cy="780605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10542C47-9F05-9EAB-9A40-4F3611EA4A70}"/>
              </a:ext>
            </a:extLst>
          </p:cNvPr>
          <p:cNvCxnSpPr>
            <a:cxnSpLocks/>
            <a:stCxn id="8" idx="1"/>
            <a:endCxn id="20" idx="3"/>
          </p:cNvCxnSpPr>
          <p:nvPr/>
        </p:nvCxnSpPr>
        <p:spPr>
          <a:xfrm rot="10800000" flipV="1">
            <a:off x="3249186" y="4031622"/>
            <a:ext cx="4381792" cy="2095462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1EC5078-F4FC-0B8C-232C-1AA814F7E1D8}"/>
              </a:ext>
            </a:extLst>
          </p:cNvPr>
          <p:cNvSpPr/>
          <p:nvPr/>
        </p:nvSpPr>
        <p:spPr>
          <a:xfrm>
            <a:off x="7785434" y="4757654"/>
            <a:ext cx="2259832" cy="379345"/>
          </a:xfrm>
          <a:prstGeom prst="rect">
            <a:avLst/>
          </a:prstGeom>
          <a:solidFill>
            <a:srgbClr val="545454">
              <a:alpha val="50196"/>
            </a:srgbClr>
          </a:solidFill>
          <a:ln>
            <a:solidFill>
              <a:srgbClr val="545454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ETL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6F17ACD3-8C41-8D86-DF0E-51EAE9B626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53" y="6265232"/>
            <a:ext cx="428443" cy="428443"/>
          </a:xfrm>
          <a:prstGeom prst="rect">
            <a:avLst/>
          </a:prstGeom>
        </p:spPr>
      </p:pic>
      <p:pic>
        <p:nvPicPr>
          <p:cNvPr id="3" name="Graphique 5">
            <a:extLst>
              <a:ext uri="{FF2B5EF4-FFF2-40B4-BE49-F238E27FC236}">
                <a16:creationId xmlns:a16="http://schemas.microsoft.com/office/drawing/2014/main" id="{909ECAA3-06A2-103E-06EA-9CADAC2307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65856" y="3804407"/>
            <a:ext cx="667726" cy="443769"/>
          </a:xfrm>
          <a:prstGeom prst="rect">
            <a:avLst/>
          </a:prstGeom>
        </p:spPr>
      </p:pic>
      <p:pic>
        <p:nvPicPr>
          <p:cNvPr id="4" name="Graphique 5">
            <a:extLst>
              <a:ext uri="{FF2B5EF4-FFF2-40B4-BE49-F238E27FC236}">
                <a16:creationId xmlns:a16="http://schemas.microsoft.com/office/drawing/2014/main" id="{D66561D2-13B4-76F0-CFBB-543524FDA1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65856" y="4272739"/>
            <a:ext cx="667726" cy="443769"/>
          </a:xfrm>
          <a:prstGeom prst="rect">
            <a:avLst/>
          </a:prstGeom>
        </p:spPr>
      </p:pic>
      <p:pic>
        <p:nvPicPr>
          <p:cNvPr id="5" name="Graphique 5">
            <a:extLst>
              <a:ext uri="{FF2B5EF4-FFF2-40B4-BE49-F238E27FC236}">
                <a16:creationId xmlns:a16="http://schemas.microsoft.com/office/drawing/2014/main" id="{C40A8B15-EB86-FD2F-60F2-25DB0337E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8665" y="4725441"/>
            <a:ext cx="667726" cy="443769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7EB2D69-472A-C5BA-A14D-52595E6746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1396" y="2018911"/>
            <a:ext cx="458016" cy="304396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BD52DFE2-AD8B-1255-149F-F265DC0EDE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24129" y="3209574"/>
            <a:ext cx="667726" cy="443769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09A65131-DA8E-FAAE-7E33-6350598F67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34201" y="4535769"/>
            <a:ext cx="667726" cy="443769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DDD856AC-67FF-95EA-7D7E-FB92AFD04B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34201" y="5849993"/>
            <a:ext cx="667726" cy="44376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08B5808-A0F7-BAB9-3EAA-DD459DBD39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386" y="3360628"/>
            <a:ext cx="1171326" cy="1171326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108438BA-504B-EF4C-B2D0-B0D8E0548A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36186" y="3804406"/>
            <a:ext cx="667726" cy="443769"/>
          </a:xfrm>
          <a:prstGeom prst="rect">
            <a:avLst/>
          </a:prstGeom>
        </p:spPr>
      </p:pic>
      <p:pic>
        <p:nvPicPr>
          <p:cNvPr id="17" name="Picture 2" descr="Application free icon">
            <a:extLst>
              <a:ext uri="{FF2B5EF4-FFF2-40B4-BE49-F238E27FC236}">
                <a16:creationId xmlns:a16="http://schemas.microsoft.com/office/drawing/2014/main" id="{3243C521-1419-8077-4A2E-A5485B0E0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53" y="3619695"/>
            <a:ext cx="405973" cy="40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31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0752FD1BF7AE43A6DB60B735FD0A7F" ma:contentTypeVersion="4" ma:contentTypeDescription="Crée un document." ma:contentTypeScope="" ma:versionID="d543ff18541fa1bfa6cdcbca8b260b9f">
  <xsd:schema xmlns:xsd="http://www.w3.org/2001/XMLSchema" xmlns:xs="http://www.w3.org/2001/XMLSchema" xmlns:p="http://schemas.microsoft.com/office/2006/metadata/properties" xmlns:ns3="1a74d8b8-3b8f-4c12-9563-9a4c2aa5aa1c" targetNamespace="http://schemas.microsoft.com/office/2006/metadata/properties" ma:root="true" ma:fieldsID="a2fc52e3ce5108557f289ce9b15e0a0d" ns3:_="">
    <xsd:import namespace="1a74d8b8-3b8f-4c12-9563-9a4c2aa5aa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74d8b8-3b8f-4c12-9563-9a4c2aa5aa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EC9F66-4527-414B-A256-C257A9EB21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74d8b8-3b8f-4c12-9563-9a4c2aa5aa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DF6103-2695-4780-9B3F-2A1E57EE38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0DB581-E8EC-4633-B258-B36D1BD83FC9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http://www.w3.org/XML/1998/namespace"/>
    <ds:schemaRef ds:uri="http://purl.org/dc/terms/"/>
    <ds:schemaRef ds:uri="1a74d8b8-3b8f-4c12-9563-9a4c2aa5aa1c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1338</Words>
  <Application>Microsoft Office PowerPoint</Application>
  <PresentationFormat>Grand écran</PresentationFormat>
  <Paragraphs>345</Paragraphs>
  <Slides>55</Slides>
  <Notes>0</Notes>
  <HiddenSlides>7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2" baseType="lpstr">
      <vt:lpstr>arial</vt:lpstr>
      <vt:lpstr>arial</vt:lpstr>
      <vt:lpstr>Calibri</vt:lpstr>
      <vt:lpstr>Calibri Light</vt:lpstr>
      <vt:lpstr>Roboto</vt:lpstr>
      <vt:lpstr>Roboto Black</vt:lpstr>
      <vt:lpstr>Thème Office</vt:lpstr>
      <vt:lpstr>Rust</vt:lpstr>
      <vt:lpstr>Présentation PowerPoint</vt:lpstr>
      <vt:lpstr>Salut !</vt:lpstr>
      <vt:lpstr>Présentation PowerPoint</vt:lpstr>
      <vt:lpstr>Présentation PowerPoint</vt:lpstr>
      <vt:lpstr>Rust</vt:lpstr>
      <vt:lpstr>Rust ??</vt:lpstr>
      <vt:lpstr>Présentation PowerPoint</vt:lpstr>
      <vt:lpstr>Rust !!</vt:lpstr>
      <vt:lpstr>Les principales caractéristiques de Rust : La sécurité</vt:lpstr>
      <vt:lpstr>Les principales caractéristiques de Rust : Un langage bas-niveau</vt:lpstr>
      <vt:lpstr>Les principales caractéristiques de Rust : Des paradigmes haut-niveau</vt:lpstr>
      <vt:lpstr>Présentation PowerPoint</vt:lpstr>
      <vt:lpstr>Présentation PowerPoint</vt:lpstr>
      <vt:lpstr>Présentation PowerPoint</vt:lpstr>
      <vt:lpstr>Installation</vt:lpstr>
      <vt:lpstr>L’IDE</vt:lpstr>
      <vt:lpstr>Hello world ! </vt:lpstr>
      <vt:lpstr>Présentation PowerPoint</vt:lpstr>
      <vt:lpstr>Présentation PowerPoint</vt:lpstr>
      <vt:lpstr>On déploie comment ?</vt:lpstr>
      <vt:lpstr>Cargo : le packager</vt:lpstr>
      <vt:lpstr>Présentation PowerPoint</vt:lpstr>
      <vt:lpstr>Présentation PowerPoint</vt:lpstr>
      <vt:lpstr>On en fait quoi ?</vt:lpstr>
      <vt:lpstr>On en fait quoi ?</vt:lpstr>
      <vt:lpstr>On en fait quoi ?</vt:lpstr>
      <vt:lpstr>On en fait quoi ?</vt:lpstr>
      <vt:lpstr>On en fait quoi ?</vt:lpstr>
      <vt:lpstr>On en fait quoi ?</vt:lpstr>
      <vt:lpstr>On en fait quoi ?</vt:lpstr>
      <vt:lpstr>On en fait quoi ?</vt:lpstr>
      <vt:lpstr>On en fait quoi ?</vt:lpstr>
      <vt:lpstr>On en fait quoi ?</vt:lpstr>
      <vt:lpstr>On en fait quoi ?</vt:lpstr>
      <vt:lpstr>Présentation PowerPoint</vt:lpstr>
      <vt:lpstr>Présentation PowerPoint</vt:lpstr>
      <vt:lpstr>Présentation PowerPoint</vt:lpstr>
      <vt:lpstr>Discord : de Go à Rust</vt:lpstr>
      <vt:lpstr>Discord : de Go à Rust</vt:lpstr>
      <vt:lpstr>Discord : de Go à Rust</vt:lpstr>
      <vt:lpstr>Cloudflare : de Nginx à Pingora (Rust)</vt:lpstr>
      <vt:lpstr>Cloudflare : de Nginx à Pingora (Rust)</vt:lpstr>
      <vt:lpstr>Cloudflare : de Nginx à Pingora (Rust)</vt:lpstr>
      <vt:lpstr>Cloudflare : de Nginx à Pingora (Rust)</vt:lpstr>
      <vt:lpstr>Noyau linux : du Rust dans la ver6.1</vt:lpstr>
      <vt:lpstr>Noyau linux : du Rust dans la ver6.1</vt:lpstr>
      <vt:lpstr>Noyau linux : du Rust dans la ver6.1</vt:lpstr>
      <vt:lpstr>D’autres exemples</vt:lpstr>
      <vt:lpstr>Présentation PowerPoint</vt:lpstr>
      <vt:lpstr>Présentation PowerPoint</vt:lpstr>
      <vt:lpstr>Bon alors, Rust ??</vt:lpstr>
      <vt:lpstr>Présentation PowerPoint</vt:lpstr>
      <vt:lpstr>🎁- Le repo Git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Rust</dc:title>
  <dc:creator>Adrien Gras</dc:creator>
  <cp:lastModifiedBy>Adrien Gras</cp:lastModifiedBy>
  <cp:revision>90</cp:revision>
  <dcterms:created xsi:type="dcterms:W3CDTF">2022-11-01T20:34:25Z</dcterms:created>
  <dcterms:modified xsi:type="dcterms:W3CDTF">2022-12-01T15:44:19Z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0x0101003E0752FD1BF7AE43A6DB60B735FD0A7F</vt:lpwstr>
  </property>
</Properties>
</file>